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23"/>
  </p:notesMasterIdLst>
  <p:sldIdLst>
    <p:sldId id="389" r:id="rId2"/>
    <p:sldId id="387" r:id="rId3"/>
    <p:sldId id="388" r:id="rId4"/>
    <p:sldId id="382" r:id="rId5"/>
    <p:sldId id="383" r:id="rId6"/>
    <p:sldId id="384" r:id="rId7"/>
    <p:sldId id="385" r:id="rId8"/>
    <p:sldId id="386" r:id="rId9"/>
    <p:sldId id="371" r:id="rId10"/>
    <p:sldId id="376" r:id="rId11"/>
    <p:sldId id="372" r:id="rId12"/>
    <p:sldId id="373" r:id="rId13"/>
    <p:sldId id="374" r:id="rId14"/>
    <p:sldId id="375" r:id="rId15"/>
    <p:sldId id="377" r:id="rId16"/>
    <p:sldId id="378" r:id="rId17"/>
    <p:sldId id="379" r:id="rId18"/>
    <p:sldId id="380" r:id="rId19"/>
    <p:sldId id="381" r:id="rId20"/>
    <p:sldId id="338" r:id="rId21"/>
    <p:sldId id="330" r:id="rId2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BE3"/>
    <a:srgbClr val="409EC4"/>
    <a:srgbClr val="DDE6B8"/>
    <a:srgbClr val="B4C763"/>
    <a:srgbClr val="33C1AD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84722" autoAdjust="0"/>
  </p:normalViewPr>
  <p:slideViewPr>
    <p:cSldViewPr>
      <p:cViewPr varScale="1">
        <p:scale>
          <a:sx n="97" d="100"/>
          <a:sy n="97" d="100"/>
        </p:scale>
        <p:origin x="-22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08083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54467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50324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569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81854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1513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4150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76152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700" smtClean="0">
                <a:ea typeface="굴림" charset="-127"/>
              </a:rPr>
              <a:t>화학반응의 </a:t>
            </a:r>
            <a:r>
              <a:rPr lang="ko-KR" altLang="en-US" sz="6700" dirty="0" smtClean="0">
                <a:ea typeface="굴림" charset="-127"/>
              </a:rPr>
              <a:t>자발성과 </a:t>
            </a:r>
            <a:r>
              <a:rPr lang="en-US" altLang="ko-KR" sz="6700" dirty="0" smtClean="0">
                <a:ea typeface="굴림" charset="-127"/>
              </a:rPr>
              <a:t/>
            </a:r>
            <a:br>
              <a:rPr lang="en-US" altLang="ko-KR" sz="6700" dirty="0" smtClean="0">
                <a:ea typeface="굴림" charset="-127"/>
              </a:rPr>
            </a:br>
            <a:r>
              <a:rPr lang="ko-KR" altLang="en-US" sz="6700" dirty="0" smtClean="0">
                <a:ea typeface="굴림" charset="-127"/>
              </a:rPr>
              <a:t>자유 에너지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115 ~ 124</a:t>
            </a:r>
            <a:endParaRPr lang="en-US" altLang="ko-KR" sz="1800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주위의 엔트로피 변화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7650" name="Picture 2" descr="F:\화학2 참고자료\화학2(천재)CD\고등학교 화학II CD1\E-Book\Data\Add\그림자료\2단원\down\11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06" y="1865999"/>
            <a:ext cx="3962422" cy="3226399"/>
          </a:xfrm>
          <a:prstGeom prst="rect">
            <a:avLst/>
          </a:prstGeom>
          <a:noFill/>
        </p:spPr>
      </p:pic>
      <p:pic>
        <p:nvPicPr>
          <p:cNvPr id="27651" name="Picture 3" descr="F:\화학2 참고자료\화학2(천재)CD\고등학교 화학II CD1\E-Book\Data\Add\그림자료\2단원\down\11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480" y="1839013"/>
            <a:ext cx="4194318" cy="333730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47249" y="5106711"/>
            <a:ext cx="284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Ex) 1000K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400" dirty="0" smtClean="0"/>
              <a:t>1100K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76349" y="5106711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Ex) 100K 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en-US" altLang="ko-KR" sz="2400" dirty="0"/>
              <a:t>2</a:t>
            </a:r>
            <a:r>
              <a:rPr lang="en-US" altLang="ko-KR" sz="2400" dirty="0" smtClean="0"/>
              <a:t>00K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98770" y="559744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1.1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배 증가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3569" y="5597445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배 증가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주위의 엔트로피 변화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7" name="_x84325672" descr="DRW0000198869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511" y="2713504"/>
            <a:ext cx="4715221" cy="1101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자유에너지</a:t>
            </a:r>
            <a:r>
              <a:rPr lang="en-US" altLang="ko-KR" dirty="0" smtClean="0">
                <a:ea typeface="굴림" charset="-127"/>
              </a:rPr>
              <a:t>(G)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9" name="_x84325912" descr="DRW0000198869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965" y="3284984"/>
            <a:ext cx="3768725" cy="2938463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G = H-TS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420688" y="2341482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en-US" altLang="ko-KR" kern="0" dirty="0" smtClean="0">
                <a:latin typeface="맑은 고딕"/>
                <a:ea typeface="맑은 고딕"/>
              </a:rPr>
              <a:t>△</a:t>
            </a:r>
            <a:r>
              <a:rPr lang="en-US" altLang="ko-KR" kern="0" dirty="0" smtClean="0">
                <a:ea typeface="굴림" charset="-127"/>
              </a:rPr>
              <a:t>G = </a:t>
            </a:r>
            <a:r>
              <a:rPr lang="en-US" altLang="ko-KR" kern="0" dirty="0" smtClean="0">
                <a:latin typeface="맑은 고딕"/>
                <a:ea typeface="맑은 고딕"/>
              </a:rPr>
              <a:t>△</a:t>
            </a:r>
            <a:r>
              <a:rPr lang="en-US" altLang="ko-KR" kern="0" dirty="0" smtClean="0">
                <a:ea typeface="굴림" charset="-127"/>
              </a:rPr>
              <a:t>H-T</a:t>
            </a:r>
            <a:r>
              <a:rPr lang="en-US" altLang="ko-KR" kern="0" dirty="0" smtClean="0">
                <a:latin typeface="맑은 고딕"/>
                <a:ea typeface="맑은 고딕"/>
              </a:rPr>
              <a:t>△</a:t>
            </a:r>
            <a:r>
              <a:rPr lang="en-US" altLang="ko-KR" kern="0" dirty="0" smtClean="0">
                <a:ea typeface="굴림" charset="-127"/>
              </a:rPr>
              <a:t>S</a:t>
            </a:r>
            <a:endParaRPr lang="ko-KR" altLang="en-US" kern="0" dirty="0" smtClean="0">
              <a:ea typeface="굴림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84185904" descr="DRW000026b865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9797" y="4636656"/>
            <a:ext cx="2641600" cy="76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자유에너지와 반응의 자발성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84129944" descr="DRW000032dc6d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0928"/>
            <a:ext cx="1593850" cy="403225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열역학 제 </a:t>
            </a:r>
            <a:r>
              <a:rPr lang="en-US" altLang="ko-KR" kern="0" dirty="0" smtClean="0">
                <a:ea typeface="굴림" charset="-127"/>
              </a:rPr>
              <a:t>2</a:t>
            </a:r>
            <a:r>
              <a:rPr lang="ko-KR" altLang="en-US" kern="0" dirty="0" smtClean="0">
                <a:ea typeface="굴림" charset="-127"/>
              </a:rPr>
              <a:t>법칙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자발적 과정에서 우주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전체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의 엔트로피는 항상 증가한다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3131840" y="2671316"/>
            <a:ext cx="648072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7" name="_x84127624" descr="DRW000032dc6d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032" y="2571080"/>
            <a:ext cx="1589088" cy="765175"/>
          </a:xfrm>
          <a:prstGeom prst="rect">
            <a:avLst/>
          </a:prstGeom>
          <a:noFill/>
        </p:spPr>
      </p:pic>
      <p:sp>
        <p:nvSpPr>
          <p:cNvPr id="18" name="오른쪽 화살표 17"/>
          <p:cNvSpPr/>
          <p:nvPr/>
        </p:nvSpPr>
        <p:spPr>
          <a:xfrm>
            <a:off x="5918200" y="2671316"/>
            <a:ext cx="648072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9" name="_x84127304" descr="DRW000032dc6d5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4848" y="2821012"/>
            <a:ext cx="1130300" cy="333375"/>
          </a:xfrm>
          <a:prstGeom prst="rect">
            <a:avLst/>
          </a:prstGeom>
          <a:noFill/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gray">
          <a:xfrm>
            <a:off x="420688" y="3645024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일정한 온도와 압력에서 자발적 과정은 자유에너지가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rgbClr val="FF0000"/>
                </a:solidFill>
                <a:ea typeface="굴림" charset="-127"/>
              </a:rPr>
              <a:t>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 감소하는 방향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이다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자유에너지와 반응의 자발성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8544" t="20034" r="31688" b="26767"/>
          <a:stretch>
            <a:fillRect/>
          </a:stretch>
        </p:blipFill>
        <p:spPr bwMode="auto">
          <a:xfrm>
            <a:off x="0" y="1385392"/>
            <a:ext cx="72728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자유에너지와 반응의 자발성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6969" t="17934" r="22238" b="27467"/>
          <a:stretch>
            <a:fillRect/>
          </a:stretch>
        </p:blipFill>
        <p:spPr bwMode="auto">
          <a:xfrm>
            <a:off x="0" y="1524001"/>
            <a:ext cx="882161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자유에너지의 온도 의존성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22" name="Picture 2" descr="F:\화학2 참고자료\화학2(천재)CD\고등학교 화학II CD1\E-Book\Data\Add\그림자료\2단원\down\12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052" y="4042296"/>
            <a:ext cx="5608938" cy="2150244"/>
          </a:xfrm>
          <a:prstGeom prst="rect">
            <a:avLst/>
          </a:prstGeom>
          <a:noFill/>
        </p:spPr>
      </p:pic>
      <p:pic>
        <p:nvPicPr>
          <p:cNvPr id="30723" name="Picture 3" descr="F:\화학2 참고자료\화학2(천재)CD\고등학교 화학II CD1\E-Book\Data\Add\그림자료\2단원\down\12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0527" y="1455440"/>
            <a:ext cx="5645539" cy="2260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자유에너지의 온도 의존성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9881" t="27033" r="23845" b="28519"/>
          <a:stretch>
            <a:fillRect/>
          </a:stretch>
        </p:blipFill>
        <p:spPr bwMode="auto">
          <a:xfrm>
            <a:off x="44946" y="1823492"/>
            <a:ext cx="8946654" cy="397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연습</a:t>
            </a:r>
            <a:r>
              <a:rPr lang="en-US" altLang="ko-KR" dirty="0" smtClean="0">
                <a:ea typeface="굴림" charset="-127"/>
              </a:rPr>
              <a:t>(2016 9</a:t>
            </a:r>
            <a:r>
              <a:rPr lang="ko-KR" altLang="en-US" dirty="0" smtClean="0">
                <a:ea typeface="굴림" charset="-127"/>
              </a:rPr>
              <a:t>월 평가원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750" t="18519" r="23958" b="8704"/>
          <a:stretch>
            <a:fillRect/>
          </a:stretch>
        </p:blipFill>
        <p:spPr bwMode="auto">
          <a:xfrm>
            <a:off x="0" y="1268760"/>
            <a:ext cx="9163608" cy="54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연습</a:t>
            </a:r>
            <a:r>
              <a:rPr lang="en-US" altLang="ko-KR" dirty="0" smtClean="0">
                <a:ea typeface="굴림" charset="-127"/>
              </a:rPr>
              <a:t>(2016 6</a:t>
            </a:r>
            <a:r>
              <a:rPr lang="ko-KR" altLang="en-US" dirty="0" smtClean="0">
                <a:ea typeface="굴림" charset="-127"/>
              </a:rPr>
              <a:t>월 평가원</a:t>
            </a:r>
            <a:r>
              <a:rPr lang="en-US" altLang="ko-KR" dirty="0" smtClean="0">
                <a:ea typeface="굴림" charset="-127"/>
              </a:rPr>
              <a:t>)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81" t="24444" r="19844" b="8056"/>
          <a:stretch>
            <a:fillRect/>
          </a:stretch>
        </p:blipFill>
        <p:spPr bwMode="auto">
          <a:xfrm>
            <a:off x="0" y="1408584"/>
            <a:ext cx="9117964" cy="53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48880"/>
            <a:ext cx="8928992" cy="1143000"/>
          </a:xfrm>
        </p:spPr>
        <p:txBody>
          <a:bodyPr>
            <a:noAutofit/>
          </a:bodyPr>
          <a:lstStyle/>
          <a:p>
            <a:r>
              <a:rPr lang="ko-KR" altLang="en-US" sz="4800" dirty="0" smtClean="0">
                <a:ea typeface="굴림" charset="-127"/>
              </a:rPr>
              <a:t>열역학 제</a:t>
            </a:r>
            <a:r>
              <a:rPr lang="en-US" altLang="ko-KR" sz="4800" dirty="0" smtClean="0">
                <a:ea typeface="굴림" charset="-127"/>
              </a:rPr>
              <a:t>1</a:t>
            </a:r>
            <a:r>
              <a:rPr lang="ko-KR" altLang="en-US" sz="4800" dirty="0" smtClean="0">
                <a:ea typeface="굴림" charset="-127"/>
              </a:rPr>
              <a:t>법칙</a:t>
            </a:r>
            <a:r>
              <a:rPr lang="en-US" altLang="ko-KR" sz="4800" dirty="0" smtClean="0">
                <a:ea typeface="굴림" charset="-127"/>
              </a:rPr>
              <a:t>, </a:t>
            </a:r>
            <a:r>
              <a:rPr lang="ko-KR" altLang="en-US" sz="4800" dirty="0" smtClean="0">
                <a:ea typeface="굴림" charset="-127"/>
              </a:rPr>
              <a:t>제</a:t>
            </a:r>
            <a:r>
              <a:rPr lang="en-US" altLang="ko-KR" sz="4800" dirty="0" smtClean="0">
                <a:ea typeface="굴림" charset="-127"/>
              </a:rPr>
              <a:t>2</a:t>
            </a:r>
            <a:r>
              <a:rPr lang="ko-KR" altLang="en-US" sz="4800" dirty="0" smtClean="0">
                <a:ea typeface="굴림" charset="-127"/>
              </a:rPr>
              <a:t>법칙 복습</a:t>
            </a:r>
            <a:endParaRPr lang="en-US" altLang="ko-KR" sz="4800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705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계와 주위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우주</a:t>
            </a:r>
            <a:r>
              <a:rPr lang="en-US" altLang="ko-KR" kern="0" dirty="0" smtClean="0">
                <a:ea typeface="굴림" charset="-127"/>
              </a:rPr>
              <a:t>(Universe, </a:t>
            </a:r>
            <a:r>
              <a:rPr lang="ko-KR" altLang="en-US" kern="0" dirty="0" smtClean="0">
                <a:ea typeface="굴림" charset="-127"/>
              </a:rPr>
              <a:t>전체</a:t>
            </a:r>
            <a:r>
              <a:rPr lang="en-US" altLang="ko-KR" kern="0" dirty="0" smtClean="0">
                <a:ea typeface="굴림" charset="-127"/>
              </a:rPr>
              <a:t>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계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+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주위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420688" y="2726442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계</a:t>
            </a:r>
            <a:r>
              <a:rPr lang="en-US" altLang="ko-KR" kern="0" dirty="0" smtClean="0">
                <a:ea typeface="굴림" charset="-127"/>
              </a:rPr>
              <a:t>(System)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우리가 관심을 갖는 대상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반응이 직접 일어나는 영역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화학반응에서는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반응물과 생성물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을 의미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420688" y="4356938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주위</a:t>
            </a:r>
            <a:r>
              <a:rPr lang="en-US" altLang="ko-KR" kern="0" dirty="0" smtClean="0">
                <a:ea typeface="굴림" charset="-127"/>
              </a:rPr>
              <a:t>(Surroundings)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계를 제외한 모든 부분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화학반응에서는 반응물과 생성물을 제외한 모든 것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(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반응용기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주변 공기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,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공간 등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)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715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계의 종류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1045" t="32835" r="21405" b="35278"/>
          <a:stretch>
            <a:fillRect/>
          </a:stretch>
        </p:blipFill>
        <p:spPr bwMode="auto">
          <a:xfrm>
            <a:off x="467544" y="2148981"/>
            <a:ext cx="8378595" cy="262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683568" y="4850814"/>
            <a:ext cx="2376264" cy="1026458"/>
          </a:xfrm>
          <a:prstGeom prst="roundRect">
            <a:avLst/>
          </a:prstGeom>
          <a:solidFill>
            <a:schemeClr val="bg2">
              <a:lumMod val="9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물질교환 </a:t>
            </a:r>
            <a:r>
              <a:rPr lang="en-US" altLang="ko-KR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에너지 교환 </a:t>
            </a:r>
            <a:r>
              <a:rPr lang="en-US" altLang="ko-KR" dirty="0" smtClean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481852" y="4850814"/>
            <a:ext cx="2376264" cy="1026458"/>
          </a:xfrm>
          <a:prstGeom prst="roundRect">
            <a:avLst/>
          </a:prstGeom>
          <a:solidFill>
            <a:schemeClr val="bg2">
              <a:lumMod val="9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물질교환 </a:t>
            </a:r>
            <a:r>
              <a:rPr lang="en-US" altLang="ko-KR" dirty="0" smtClean="0">
                <a:solidFill>
                  <a:schemeClr val="tx1"/>
                </a:solidFill>
              </a:rPr>
              <a:t>X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에너지 교환 </a:t>
            </a:r>
            <a:r>
              <a:rPr lang="en-US" altLang="ko-KR" dirty="0" smtClean="0">
                <a:solidFill>
                  <a:schemeClr val="tx1"/>
                </a:solidFill>
              </a:rPr>
              <a:t>O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269119" y="4850814"/>
            <a:ext cx="2376264" cy="1026458"/>
          </a:xfrm>
          <a:prstGeom prst="roundRect">
            <a:avLst/>
          </a:prstGeom>
          <a:solidFill>
            <a:schemeClr val="bg2">
              <a:lumMod val="9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물질교환 </a:t>
            </a:r>
            <a:r>
              <a:rPr lang="en-US" altLang="ko-KR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에너지 교환 </a:t>
            </a:r>
            <a:r>
              <a:rPr lang="en-US" altLang="ko-KR" dirty="0" smtClean="0">
                <a:solidFill>
                  <a:schemeClr val="tx1"/>
                </a:solidFill>
              </a:rPr>
              <a:t>O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44167" y="1548905"/>
            <a:ext cx="1474706" cy="527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고립계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900953" y="1548905"/>
            <a:ext cx="1474706" cy="527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닫힌계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678695" y="1548905"/>
            <a:ext cx="1474706" cy="527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열린계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948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계의 에너지</a:t>
            </a:r>
            <a:r>
              <a:rPr lang="en-US" altLang="ko-KR" dirty="0" smtClean="0">
                <a:ea typeface="굴림" charset="-127"/>
              </a:rPr>
              <a:t>(</a:t>
            </a:r>
            <a:r>
              <a:rPr lang="ko-KR" altLang="en-US" dirty="0" smtClean="0">
                <a:ea typeface="굴림" charset="-127"/>
              </a:rPr>
              <a:t>내부에너지</a:t>
            </a:r>
            <a:r>
              <a:rPr lang="en-US" altLang="ko-KR" dirty="0">
                <a:ea typeface="굴림" charset="-127"/>
              </a:rPr>
              <a:t>)</a:t>
            </a:r>
          </a:p>
        </p:txBody>
      </p:sp>
      <p:pic>
        <p:nvPicPr>
          <p:cNvPr id="7170" name="Picture 2" descr="F:\화학2 참고자료\화학2(천재)CD\고등학교 화학II CD1\E-Book\Data\Add\그림자료\2단원\down\10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5040560" cy="2765567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내부</a:t>
            </a:r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에너지 </a:t>
            </a:r>
            <a:r>
              <a:rPr lang="en-US" altLang="ko-KR" kern="0" dirty="0" smtClean="0">
                <a:ea typeface="굴림" charset="-127"/>
              </a:rPr>
              <a:t>: </a:t>
            </a:r>
            <a:r>
              <a:rPr lang="ko-KR" altLang="en-US" kern="0" dirty="0" smtClean="0">
                <a:ea typeface="굴림" charset="-127"/>
              </a:rPr>
              <a:t>계가 갖는 전체 에너지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계의 내부에너지를 정확하게 측정할 수는 없음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하지만 반응이 일어날 때 내부에너지의 변화는 측정 가능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987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열역학 제 </a:t>
            </a:r>
            <a:r>
              <a:rPr lang="en-US" altLang="ko-KR" dirty="0" smtClean="0">
                <a:ea typeface="굴림" charset="-127"/>
              </a:rPr>
              <a:t>1</a:t>
            </a:r>
            <a:r>
              <a:rPr lang="ko-KR" altLang="en-US" dirty="0" smtClean="0">
                <a:ea typeface="굴림" charset="-127"/>
              </a:rPr>
              <a:t>법칙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4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고립된 계의 내부에너지는 항상 일정</a:t>
            </a:r>
            <a:r>
              <a:rPr lang="ko-KR" altLang="en-US" kern="0" dirty="0" smtClean="0">
                <a:ea typeface="굴림" charset="-127"/>
              </a:rPr>
              <a:t>하다</a:t>
            </a:r>
            <a:r>
              <a:rPr lang="en-US" altLang="ko-KR" kern="0" dirty="0" smtClean="0">
                <a:ea typeface="굴림" charset="-127"/>
              </a:rPr>
              <a:t>. 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20688" y="2501654"/>
            <a:ext cx="8975848" cy="4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ko-KR" altLang="en-US" kern="0" dirty="0" smtClean="0">
                <a:ea typeface="굴림" charset="-127"/>
              </a:rPr>
              <a:t> 계의 내부에너지는 열이나 일로 전환되어 주위와 교</a:t>
            </a:r>
            <a:endParaRPr lang="en-US" altLang="ko-KR" kern="0" dirty="0" smtClean="0"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 </a:t>
            </a:r>
            <a:r>
              <a:rPr lang="ko-KR" altLang="en-US" kern="0" dirty="0" smtClean="0">
                <a:ea typeface="굴림" charset="-127"/>
              </a:rPr>
              <a:t>환할 수 있지만</a:t>
            </a:r>
            <a:r>
              <a:rPr lang="en-US" altLang="ko-KR" kern="0" dirty="0" smtClean="0">
                <a:ea typeface="굴림" charset="-127"/>
              </a:rPr>
              <a:t>, </a:t>
            </a:r>
            <a:r>
              <a:rPr lang="ko-KR" altLang="en-US" kern="0" dirty="0" smtClean="0">
                <a:ea typeface="굴림" charset="-127"/>
              </a:rPr>
              <a:t>새롭게 생기거나 없어지지 않으므로 </a:t>
            </a:r>
            <a:endParaRPr lang="en-US" altLang="ko-KR" kern="0" dirty="0" smtClean="0"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반응 전과 후 계와 주위의 에너지 총합은 항상 일정</a:t>
            </a:r>
            <a:endParaRPr lang="en-US" altLang="ko-KR" kern="0" dirty="0" smtClean="0">
              <a:solidFill>
                <a:srgbClr val="FF0000"/>
              </a:solidFill>
              <a:ea typeface="굴림" charset="-127"/>
            </a:endParaRPr>
          </a:p>
          <a:p>
            <a:pPr>
              <a:buNone/>
            </a:pPr>
            <a:r>
              <a:rPr lang="en-US" altLang="ko-KR" kern="0" dirty="0" smtClean="0">
                <a:ea typeface="굴림" charset="-127"/>
              </a:rPr>
              <a:t>    </a:t>
            </a:r>
            <a:r>
              <a:rPr lang="ko-KR" altLang="en-US" kern="0" dirty="0" smtClean="0">
                <a:ea typeface="굴림" charset="-127"/>
              </a:rPr>
              <a:t>하다</a:t>
            </a:r>
            <a:r>
              <a:rPr lang="en-US" altLang="ko-KR" kern="0" dirty="0" smtClean="0"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493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엔트로피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엔트로피</a:t>
            </a:r>
            <a:r>
              <a:rPr lang="en-US" altLang="ko-KR" kern="0" dirty="0" smtClean="0">
                <a:ea typeface="굴림" charset="-127"/>
              </a:rPr>
              <a:t>(S)</a:t>
            </a:r>
            <a:r>
              <a:rPr lang="ko-KR" altLang="en-US" kern="0" dirty="0" smtClean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: </a:t>
            </a:r>
            <a:r>
              <a:rPr lang="ko-KR" altLang="en-US" kern="0" dirty="0" err="1" smtClean="0">
                <a:ea typeface="굴림" charset="-127"/>
              </a:rPr>
              <a:t>무질서도를</a:t>
            </a:r>
            <a:r>
              <a:rPr lang="ko-KR" altLang="en-US" kern="0" dirty="0" smtClean="0">
                <a:ea typeface="굴림" charset="-127"/>
              </a:rPr>
              <a:t> 나타내는 척도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모든 자발적 변화는 엔트로피가 증가하는 방향으로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일어남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44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열역학 제 </a:t>
            </a:r>
            <a:r>
              <a:rPr lang="en-US" altLang="ko-KR" dirty="0" smtClean="0">
                <a:ea typeface="굴림" charset="-127"/>
              </a:rPr>
              <a:t>2</a:t>
            </a:r>
            <a:r>
              <a:rPr lang="ko-KR" altLang="en-US" dirty="0" smtClean="0">
                <a:ea typeface="굴림" charset="-127"/>
              </a:rPr>
              <a:t>법칙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전체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ko-KR" altLang="en-US" kern="0" dirty="0" smtClean="0">
                <a:ea typeface="굴림" charset="-127"/>
              </a:rPr>
              <a:t>우주</a:t>
            </a:r>
            <a:r>
              <a:rPr lang="en-US" altLang="ko-KR" kern="0" dirty="0" smtClean="0">
                <a:ea typeface="굴림" charset="-127"/>
              </a:rPr>
              <a:t>)</a:t>
            </a:r>
            <a:r>
              <a:rPr lang="ko-KR" altLang="en-US" kern="0" dirty="0" smtClean="0">
                <a:ea typeface="굴림" charset="-127"/>
              </a:rPr>
              <a:t>에서 일어나는 자발적인 과정은 항상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</a:t>
            </a:r>
            <a:r>
              <a:rPr lang="ko-KR" altLang="en-US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전체 엔트로피가 증가하는 방향</a:t>
            </a:r>
            <a:r>
              <a:rPr lang="ko-KR" altLang="en-US" kern="0" dirty="0" smtClean="0">
                <a:ea typeface="굴림" charset="-127"/>
              </a:rPr>
              <a:t>으로 진행된다</a:t>
            </a:r>
            <a:r>
              <a:rPr lang="en-US" altLang="ko-KR" kern="0" dirty="0">
                <a:ea typeface="굴림" charset="-127"/>
              </a:rPr>
              <a:t>.</a:t>
            </a:r>
            <a:endParaRPr lang="ko-KR" altLang="en-US" kern="0" dirty="0" smtClean="0">
              <a:ea typeface="굴림" charset="-127"/>
            </a:endParaRPr>
          </a:p>
        </p:txBody>
      </p:sp>
      <p:pic>
        <p:nvPicPr>
          <p:cNvPr id="3073" name="_x80166704" descr="DRW000017e030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057" y="3032511"/>
            <a:ext cx="4491516" cy="4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6780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주위의 엔트로피 변화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1026" name="Picture 2" descr="F:\화학2 참고자료\화학2(천재)CD\고등학교 화학II CD1\E-Book\Data\Add\그림자료\2단원\down\1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322" y="1240849"/>
            <a:ext cx="7374592" cy="4835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4336</TotalTime>
  <Words>324</Words>
  <Application>Microsoft Office PowerPoint</Application>
  <PresentationFormat>화면 슬라이드 쇼(4:3)</PresentationFormat>
  <Paragraphs>85</Paragraphs>
  <Slides>21</Slides>
  <Notes>20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광장</vt:lpstr>
      <vt:lpstr>화학반응의 자발성과  자유 에너지</vt:lpstr>
      <vt:lpstr>열역학 제1법칙, 제2법칙 복습</vt:lpstr>
      <vt:lpstr>계와 주위</vt:lpstr>
      <vt:lpstr>계의 종류</vt:lpstr>
      <vt:lpstr>계의 에너지(내부에너지)</vt:lpstr>
      <vt:lpstr>열역학 제 1법칙</vt:lpstr>
      <vt:lpstr>엔트로피</vt:lpstr>
      <vt:lpstr>열역학 제 2법칙</vt:lpstr>
      <vt:lpstr>주위의 엔트로피 변화</vt:lpstr>
      <vt:lpstr>주위의 엔트로피 변화</vt:lpstr>
      <vt:lpstr>주위의 엔트로피 변화</vt:lpstr>
      <vt:lpstr>자유에너지(G)</vt:lpstr>
      <vt:lpstr>자유에너지와 반응의 자발성</vt:lpstr>
      <vt:lpstr>자유에너지와 반응의 자발성</vt:lpstr>
      <vt:lpstr>자유에너지와 반응의 자발성</vt:lpstr>
      <vt:lpstr>자유에너지의 온도 의존성</vt:lpstr>
      <vt:lpstr>자유에너지의 온도 의존성</vt:lpstr>
      <vt:lpstr>연습(2016 9월 평가원)</vt:lpstr>
      <vt:lpstr>연습(2016 6월 평가원)</vt:lpstr>
      <vt:lpstr>슬라이드 20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704</cp:revision>
  <cp:lastPrinted>2013-03-07T00:26:02Z</cp:lastPrinted>
  <dcterms:created xsi:type="dcterms:W3CDTF">2013-03-05T02:18:42Z</dcterms:created>
  <dcterms:modified xsi:type="dcterms:W3CDTF">2018-02-09T03:54:43Z</dcterms:modified>
</cp:coreProperties>
</file>