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20"/>
  </p:notes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72" r:id="rId9"/>
    <p:sldId id="373" r:id="rId10"/>
    <p:sldId id="374" r:id="rId11"/>
    <p:sldId id="366" r:id="rId12"/>
    <p:sldId id="368" r:id="rId13"/>
    <p:sldId id="367" r:id="rId14"/>
    <p:sldId id="369" r:id="rId15"/>
    <p:sldId id="371" r:id="rId16"/>
    <p:sldId id="370" r:id="rId17"/>
    <p:sldId id="338" r:id="rId18"/>
    <p:sldId id="330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EC4"/>
    <a:srgbClr val="33C1AD"/>
    <a:srgbClr val="47ABE3"/>
    <a:srgbClr val="DDE6B8"/>
    <a:srgbClr val="B4C763"/>
    <a:srgbClr val="57D3C1"/>
    <a:srgbClr val="90C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65162" autoAdjust="0"/>
  </p:normalViewPr>
  <p:slideViewPr>
    <p:cSldViewPr>
      <p:cViewPr varScale="1">
        <p:scale>
          <a:sx n="74" d="100"/>
          <a:sy n="74" d="100"/>
        </p:scale>
        <p:origin x="-28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fld id="{F976CCFE-F6C5-4B1F-A2D1-76591D85DE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77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4237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3041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972359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10044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51336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577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9783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876952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9856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2087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38175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458903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80635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84892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949592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93408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783D61-3C99-403C-A9D7-80686AEF523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E2AF9-4BAA-4997-8F7C-9C0F567C409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F29CA-C8BA-4BAF-840C-7DB547F8A940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22AB8-455E-4179-A22A-F6399C28916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CF87-21E1-427B-98BE-6651AE66752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A3E8D-9239-48A8-9079-CCD1689BA47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24F9-1BD6-4D09-B594-C45458E6D0C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4E684-2DCD-40D8-88B2-A6D2433697A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DDD81-FA67-4F50-BA3F-8FE58E6CE41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36E5A-FD4C-4711-9B39-66EA563A497B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C6055F-83E7-4CE1-B6E6-66EEA056B2B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A21D22-81D6-4255-9AF4-CFA547924B0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6.png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2564954"/>
            <a:ext cx="8784976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6700" dirty="0" smtClean="0">
                <a:ea typeface="굴림" charset="-127"/>
              </a:rPr>
              <a:t>산과 염기의 평형</a:t>
            </a:r>
            <a:r>
              <a:rPr lang="en-US" altLang="ko-KR" sz="6700" dirty="0" smtClean="0">
                <a:ea typeface="굴림" charset="-127"/>
              </a:rPr>
              <a:t>(1)</a:t>
            </a:r>
            <a:endParaRPr lang="ko-KR" altLang="en-US" sz="6700" dirty="0">
              <a:ea typeface="굴림" charset="-127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89101"/>
            <a:ext cx="4464050" cy="36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ea typeface="굴림" charset="-127"/>
              </a:rPr>
              <a:t>p. 166 ~ 169</a:t>
            </a:r>
            <a:endParaRPr lang="en-US" altLang="ko-KR" sz="1800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공통 이온 효과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ko-KR" altLang="en-US" kern="0" dirty="0" smtClean="0">
                <a:ea typeface="굴림" charset="-127"/>
              </a:rPr>
              <a:t>예</a:t>
            </a:r>
            <a:r>
              <a:rPr lang="en-US" altLang="ko-KR" kern="0" dirty="0" smtClean="0">
                <a:ea typeface="굴림" charset="-127"/>
              </a:rPr>
              <a:t>2) </a:t>
            </a:r>
            <a:r>
              <a:rPr lang="ko-KR" altLang="en-US" kern="0" dirty="0">
                <a:ea typeface="굴림" charset="-127"/>
              </a:rPr>
              <a:t>평형 상태의 </a:t>
            </a:r>
            <a:r>
              <a:rPr lang="en-US" altLang="ko-KR" kern="0" dirty="0" smtClean="0">
                <a:ea typeface="굴림" charset="-127"/>
              </a:rPr>
              <a:t>HCOOH(</a:t>
            </a:r>
            <a:r>
              <a:rPr lang="ko-KR" altLang="en-US" kern="0" dirty="0" smtClean="0">
                <a:ea typeface="굴림" charset="-127"/>
              </a:rPr>
              <a:t>포름산</a:t>
            </a:r>
            <a:r>
              <a:rPr lang="en-US" altLang="ko-KR" kern="0" dirty="0" smtClean="0">
                <a:ea typeface="굴림" charset="-127"/>
              </a:rPr>
              <a:t>) </a:t>
            </a:r>
            <a:r>
              <a:rPr lang="ko-KR" altLang="en-US" kern="0" dirty="0" smtClean="0">
                <a:ea typeface="굴림" charset="-127"/>
              </a:rPr>
              <a:t>수용액에 </a:t>
            </a:r>
            <a:r>
              <a:rPr lang="en-US" altLang="ko-KR" kern="0" dirty="0" err="1" smtClean="0">
                <a:ea typeface="굴림" charset="-127"/>
              </a:rPr>
              <a:t>HCl</a:t>
            </a:r>
            <a:r>
              <a:rPr lang="ko-KR" altLang="en-US" kern="0" dirty="0" smtClean="0">
                <a:ea typeface="굴림" charset="-127"/>
              </a:rPr>
              <a:t>을 </a:t>
            </a:r>
            <a:endParaRPr lang="en-US" altLang="ko-KR" kern="0" dirty="0" smtClean="0"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     </a:t>
            </a:r>
            <a:r>
              <a:rPr lang="ko-KR" altLang="en-US" kern="0" dirty="0" smtClean="0">
                <a:ea typeface="굴림" charset="-127"/>
              </a:rPr>
              <a:t>넣을 </a:t>
            </a:r>
            <a:r>
              <a:rPr lang="ko-KR" altLang="en-US" kern="0" dirty="0">
                <a:ea typeface="굴림" charset="-127"/>
              </a:rPr>
              <a:t>경우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0256" y="4513684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24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역반응이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우세하게 진행된다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0256" y="5059784"/>
            <a:ext cx="7163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COOH + </a:t>
            </a:r>
            <a:r>
              <a:rPr lang="en-US" altLang="ko-KR" sz="2400" dirty="0" err="1" smtClean="0">
                <a:solidFill>
                  <a:srgbClr val="FF0000"/>
                </a:solidFill>
                <a:latin typeface="맑은 고딕" panose="020B0503020000020004" pitchFamily="50" charset="-127"/>
              </a:rPr>
              <a:t>HCl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혼합용액이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HCOOH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수용액보다</a:t>
            </a:r>
            <a:endParaRPr lang="en-US" altLang="ko-KR" sz="2400" dirty="0" smtClean="0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 강한 산성을 나타낸다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.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1025" name="_x83881176" descr="DRW00001b44514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681" y="3344622"/>
            <a:ext cx="5836304" cy="9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84461760" descr="DRW00001b445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262" y="2822314"/>
            <a:ext cx="4315670" cy="4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6537052" y="3577332"/>
            <a:ext cx="1057548" cy="5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737224" y="2804763"/>
            <a:ext cx="1057548" cy="5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1989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염의 가수분해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염</a:t>
            </a:r>
          </a:p>
          <a:p>
            <a:pPr lvl="1"/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산의 음이온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과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염기의 양이온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이 결합한 물질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염의 생성 반응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527788"/>
              </p:ext>
            </p:extLst>
          </p:nvPr>
        </p:nvGraphicFramePr>
        <p:xfrm>
          <a:off x="810996" y="2924944"/>
          <a:ext cx="8286824" cy="3068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230"/>
                <a:gridCol w="4972594"/>
              </a:tblGrid>
              <a:tr h="581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종 류</a:t>
                      </a:r>
                      <a:endParaRPr lang="ko-KR" altLang="en-US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예 시  반</a:t>
                      </a:r>
                      <a:r>
                        <a:rPr lang="ko-KR" altLang="en-US" baseline="0" dirty="0" smtClean="0"/>
                        <a:t> 응 식</a:t>
                      </a:r>
                      <a:endParaRPr lang="ko-KR" altLang="en-US" dirty="0"/>
                    </a:p>
                  </a:txBody>
                  <a:tcPr marL="36000" marR="36000" marT="36000" marB="36000" anchor="ctr"/>
                </a:tc>
              </a:tr>
              <a:tr h="8292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중화반응</a:t>
                      </a:r>
                      <a:endParaRPr lang="en-US" altLang="ko-KR" sz="18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산 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+ </a:t>
                      </a:r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염기 → 물 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+ </a:t>
                      </a:r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염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 smtClean="0">
                          <a:latin typeface="+mj-ea"/>
                          <a:ea typeface="+mj-ea"/>
                        </a:rPr>
                        <a:t>HCl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altLang="ko-KR" sz="1800" baseline="0" dirty="0" err="1" smtClean="0">
                          <a:latin typeface="+mj-ea"/>
                          <a:ea typeface="+mj-ea"/>
                        </a:rPr>
                        <a:t>aq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) + </a:t>
                      </a:r>
                      <a:r>
                        <a:rPr lang="en-US" altLang="ko-KR" sz="1800" baseline="0" dirty="0" err="1" smtClean="0">
                          <a:latin typeface="+mj-ea"/>
                          <a:ea typeface="+mj-ea"/>
                        </a:rPr>
                        <a:t>NaOH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altLang="ko-KR" sz="1800" baseline="0" dirty="0" err="1" smtClean="0">
                          <a:latin typeface="+mj-ea"/>
                          <a:ea typeface="+mj-ea"/>
                        </a:rPr>
                        <a:t>aq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) → H</a:t>
                      </a:r>
                      <a:r>
                        <a:rPr lang="en-US" altLang="ko-KR" sz="1800" baseline="-25000" dirty="0" smtClean="0">
                          <a:latin typeface="+mj-ea"/>
                          <a:ea typeface="+mj-ea"/>
                        </a:rPr>
                        <a:t>2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O(l) + </a:t>
                      </a:r>
                      <a:r>
                        <a:rPr lang="en-US" altLang="ko-KR" sz="1800" baseline="0" dirty="0" err="1" smtClean="0">
                          <a:latin typeface="+mj-ea"/>
                          <a:ea typeface="+mj-ea"/>
                        </a:rPr>
                        <a:t>NaCl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altLang="ko-KR" sz="1800" baseline="0" dirty="0" err="1" smtClean="0">
                          <a:latin typeface="+mj-ea"/>
                          <a:ea typeface="+mj-ea"/>
                        </a:rPr>
                        <a:t>aq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/>
                </a:tc>
              </a:tr>
              <a:tr h="8292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금속과 산의 반응</a:t>
                      </a:r>
                      <a:endParaRPr lang="en-US" altLang="ko-KR" sz="18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금속 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+ </a:t>
                      </a:r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산 → 염 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+</a:t>
                      </a:r>
                      <a:r>
                        <a:rPr lang="ko-KR" altLang="en-US" sz="1800" baseline="0" dirty="0" smtClean="0">
                          <a:latin typeface="+mj-ea"/>
                          <a:ea typeface="+mj-ea"/>
                        </a:rPr>
                        <a:t> 수소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)</a:t>
                      </a:r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Mg(s) + 2HCl(</a:t>
                      </a:r>
                      <a:r>
                        <a:rPr lang="en-US" altLang="ko-KR" sz="1800" dirty="0" err="1" smtClean="0">
                          <a:latin typeface="+mj-ea"/>
                          <a:ea typeface="+mj-ea"/>
                        </a:rPr>
                        <a:t>aq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)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8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MgCl</a:t>
                      </a:r>
                      <a:r>
                        <a:rPr lang="en-US" altLang="ko-KR" sz="1800" baseline="-25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en-US" altLang="ko-KR" sz="18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8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aq</a:t>
                      </a:r>
                      <a:r>
                        <a:rPr lang="en-US" altLang="ko-KR" sz="18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+ H</a:t>
                      </a:r>
                      <a:r>
                        <a:rPr lang="en-US" altLang="ko-KR" sz="1800" baseline="-25000" dirty="0" smtClean="0"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lang="en-US" altLang="ko-KR" sz="18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(g)</a:t>
                      </a:r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/>
                </a:tc>
              </a:tr>
              <a:tr h="8292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염과 염의 반응</a:t>
                      </a:r>
                      <a:endParaRPr lang="en-US" altLang="ko-KR" sz="1800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염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1 + </a:t>
                      </a:r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염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2 → </a:t>
                      </a:r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염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3 + </a:t>
                      </a:r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염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4(</a:t>
                      </a:r>
                      <a:r>
                        <a:rPr lang="ko-KR" altLang="en-US" sz="1800" dirty="0" smtClean="0">
                          <a:latin typeface="+mj-ea"/>
                          <a:ea typeface="+mj-ea"/>
                        </a:rPr>
                        <a:t>앙금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))</a:t>
                      </a:r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 smtClean="0">
                          <a:latin typeface="+mj-ea"/>
                          <a:ea typeface="+mj-ea"/>
                        </a:rPr>
                        <a:t>NaCl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altLang="ko-KR" sz="1800" dirty="0" err="1" smtClean="0">
                          <a:latin typeface="+mj-ea"/>
                          <a:ea typeface="+mj-ea"/>
                        </a:rPr>
                        <a:t>aq</a:t>
                      </a:r>
                      <a:r>
                        <a:rPr lang="en-US" altLang="ko-KR" sz="1800" dirty="0" smtClean="0">
                          <a:latin typeface="+mj-ea"/>
                          <a:ea typeface="+mj-ea"/>
                        </a:rPr>
                        <a:t>)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 + AgNO</a:t>
                      </a:r>
                      <a:r>
                        <a:rPr lang="en-US" altLang="ko-KR" sz="1800" baseline="-25000" dirty="0" smtClean="0">
                          <a:latin typeface="+mj-ea"/>
                          <a:ea typeface="+mj-ea"/>
                        </a:rPr>
                        <a:t>3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altLang="ko-KR" sz="1800" baseline="0" dirty="0" err="1" smtClean="0">
                          <a:latin typeface="+mj-ea"/>
                          <a:ea typeface="+mj-ea"/>
                        </a:rPr>
                        <a:t>aq</a:t>
                      </a:r>
                      <a:r>
                        <a:rPr lang="en-US" altLang="ko-KR" sz="1800" baseline="0" dirty="0" smtClean="0">
                          <a:latin typeface="+mj-ea"/>
                          <a:ea typeface="+mj-ea"/>
                        </a:rPr>
                        <a:t>) </a:t>
                      </a:r>
                      <a:r>
                        <a:rPr lang="en-US" altLang="ko-KR" sz="18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NaNO</a:t>
                      </a:r>
                      <a:r>
                        <a:rPr lang="en-US" altLang="ko-KR" sz="1800" baseline="-250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en-US" altLang="ko-KR" sz="18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8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aq</a:t>
                      </a:r>
                      <a:r>
                        <a:rPr lang="en-US" altLang="ko-KR" sz="18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+ </a:t>
                      </a:r>
                      <a:r>
                        <a:rPr lang="en-US" altLang="ko-KR" sz="18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AgCl</a:t>
                      </a:r>
                      <a:r>
                        <a:rPr lang="en-US" altLang="ko-KR" sz="18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(s)</a:t>
                      </a:r>
                      <a:endParaRPr lang="ko-KR" altLang="en-US" sz="1800" dirty="0">
                        <a:latin typeface="+mj-ea"/>
                        <a:ea typeface="+mj-ea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621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염의 가수분해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염의 가수분해</a:t>
            </a:r>
            <a:endParaRPr lang="ko-KR" altLang="en-US" kern="0" baseline="5000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염이 물에 녹아 생기는 이온의 일부가 물과 반응하여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H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나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OH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-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를 내놓아 수용액이 산성 또는 염기성을 띠게 됨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직사각형 1"/>
              <p:cNvSpPr/>
              <p:nvPr/>
            </p:nvSpPr>
            <p:spPr>
              <a:xfrm>
                <a:off x="617231" y="3708321"/>
                <a:ext cx="79095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latinLnBrk="1"/>
                <a:r>
                  <a:rPr lang="en-US" altLang="ko-KR" sz="3200" dirty="0" err="1">
                    <a:latin typeface="+mj-ea"/>
                  </a:rPr>
                  <a:t>HCl</a:t>
                </a:r>
                <a:r>
                  <a:rPr lang="en-US" altLang="ko-KR" sz="3200" dirty="0">
                    <a:latin typeface="+mj-ea"/>
                  </a:rPr>
                  <a:t>(</a:t>
                </a:r>
                <a:r>
                  <a:rPr lang="en-US" altLang="ko-KR" sz="3200" dirty="0" err="1">
                    <a:latin typeface="+mj-ea"/>
                  </a:rPr>
                  <a:t>aq</a:t>
                </a:r>
                <a:r>
                  <a:rPr lang="en-US" altLang="ko-KR" sz="3200" dirty="0">
                    <a:latin typeface="+mj-ea"/>
                  </a:rPr>
                  <a:t>) + </a:t>
                </a:r>
                <a:r>
                  <a:rPr lang="en-US" altLang="ko-KR" sz="3200" dirty="0" err="1">
                    <a:latin typeface="+mj-ea"/>
                  </a:rPr>
                  <a:t>NaOH</a:t>
                </a:r>
                <a:r>
                  <a:rPr lang="en-US" altLang="ko-KR" sz="3200" dirty="0">
                    <a:latin typeface="+mj-ea"/>
                  </a:rPr>
                  <a:t>(</a:t>
                </a:r>
                <a:r>
                  <a:rPr lang="en-US" altLang="ko-KR" sz="3200" dirty="0" err="1">
                    <a:latin typeface="+mj-ea"/>
                  </a:rPr>
                  <a:t>aq</a:t>
                </a:r>
                <a:r>
                  <a:rPr lang="en-US" altLang="ko-KR" sz="3200" dirty="0">
                    <a:latin typeface="+mj-ea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⇄</m:t>
                    </m:r>
                  </m:oMath>
                </a14:m>
                <a:r>
                  <a:rPr lang="en-US" altLang="ko-KR" sz="3200" dirty="0" smtClean="0">
                    <a:latin typeface="+mj-ea"/>
                  </a:rPr>
                  <a:t> </a:t>
                </a:r>
                <a:r>
                  <a:rPr lang="en-US" altLang="ko-KR" sz="3200" dirty="0">
                    <a:latin typeface="+mj-ea"/>
                  </a:rPr>
                  <a:t>H</a:t>
                </a:r>
                <a:r>
                  <a:rPr lang="en-US" altLang="ko-KR" sz="3200" baseline="-25000" dirty="0">
                    <a:latin typeface="+mj-ea"/>
                  </a:rPr>
                  <a:t>2</a:t>
                </a:r>
                <a:r>
                  <a:rPr lang="en-US" altLang="ko-KR" sz="3200" dirty="0">
                    <a:latin typeface="+mj-ea"/>
                  </a:rPr>
                  <a:t>O(l) + </a:t>
                </a:r>
                <a:r>
                  <a:rPr lang="en-US" altLang="ko-KR" sz="3200" dirty="0" err="1">
                    <a:latin typeface="+mj-ea"/>
                  </a:rPr>
                  <a:t>NaCl</a:t>
                </a:r>
                <a:r>
                  <a:rPr lang="en-US" altLang="ko-KR" sz="3200" dirty="0">
                    <a:latin typeface="+mj-ea"/>
                  </a:rPr>
                  <a:t>(</a:t>
                </a:r>
                <a:r>
                  <a:rPr lang="en-US" altLang="ko-KR" sz="3200" dirty="0" err="1">
                    <a:latin typeface="+mj-ea"/>
                  </a:rPr>
                  <a:t>aq</a:t>
                </a:r>
                <a:r>
                  <a:rPr lang="en-US" altLang="ko-KR" sz="3200" dirty="0">
                    <a:latin typeface="+mj-ea"/>
                  </a:rPr>
                  <a:t>)</a:t>
                </a:r>
                <a:endParaRPr lang="ko-KR" altLang="en-US" sz="3200" dirty="0">
                  <a:latin typeface="+mj-ea"/>
                </a:endParaRPr>
              </a:p>
            </p:txBody>
          </p:sp>
        </mc:Choice>
        <mc:Fallback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31" y="3708321"/>
                <a:ext cx="7909538" cy="58477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464" t="-14583" r="-1464" b="-322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1931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염의 가수분해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산</a:t>
            </a:r>
            <a:r>
              <a:rPr lang="en-US" altLang="ko-KR" kern="0" dirty="0" smtClean="0">
                <a:ea typeface="굴림" charset="-127"/>
              </a:rPr>
              <a:t>(HA)</a:t>
            </a:r>
            <a:r>
              <a:rPr lang="ko-KR" altLang="en-US" kern="0" dirty="0" smtClean="0">
                <a:ea typeface="굴림" charset="-127"/>
              </a:rPr>
              <a:t>의</a:t>
            </a:r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짝염기인</a:t>
            </a:r>
            <a:r>
              <a:rPr lang="ko-KR" altLang="en-US" kern="0" dirty="0" smtClean="0">
                <a:ea typeface="굴림" charset="-127"/>
              </a:rPr>
              <a:t> 음이온</a:t>
            </a:r>
            <a:r>
              <a:rPr lang="en-US" altLang="ko-KR" kern="0" dirty="0" smtClean="0">
                <a:ea typeface="굴림" charset="-127"/>
              </a:rPr>
              <a:t>(A</a:t>
            </a:r>
            <a:r>
              <a:rPr lang="en-US" altLang="ko-KR" kern="0" baseline="50000" dirty="0" smtClean="0">
                <a:ea typeface="굴림" charset="-127"/>
              </a:rPr>
              <a:t>-</a:t>
            </a:r>
            <a:r>
              <a:rPr lang="en-US" altLang="ko-KR" kern="0" dirty="0" smtClean="0">
                <a:ea typeface="굴림" charset="-127"/>
              </a:rPr>
              <a:t>)</a:t>
            </a:r>
          </a:p>
          <a:p>
            <a:endParaRPr lang="en-US" altLang="ko-KR" kern="0" dirty="0" smtClean="0">
              <a:ea typeface="굴림" charset="-127"/>
            </a:endParaRPr>
          </a:p>
          <a:p>
            <a:endParaRPr lang="en-US" altLang="ko-KR" kern="0" baseline="50000" dirty="0">
              <a:ea typeface="굴림" charset="-127"/>
            </a:endParaRPr>
          </a:p>
          <a:p>
            <a:endParaRPr lang="en-US" altLang="ko-KR" kern="0" baseline="50000" dirty="0" smtClean="0">
              <a:ea typeface="굴림" charset="-127"/>
            </a:endParaRPr>
          </a:p>
          <a:p>
            <a:endParaRPr lang="en-US" altLang="ko-KR" kern="0" baseline="50000" dirty="0">
              <a:ea typeface="굴림" charset="-127"/>
            </a:endParaRPr>
          </a:p>
          <a:p>
            <a:endParaRPr lang="en-US" altLang="ko-KR" sz="100" kern="0" baseline="50000" dirty="0" smtClean="0">
              <a:ea typeface="굴림" charset="-127"/>
            </a:endParaRPr>
          </a:p>
          <a:p>
            <a:endParaRPr lang="ko-KR" altLang="en-US" kern="0" baseline="50000" dirty="0" smtClean="0">
              <a:ea typeface="굴림" charset="-127"/>
            </a:endParaRPr>
          </a:p>
          <a:p>
            <a:pPr lvl="1"/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CH</a:t>
            </a:r>
            <a:r>
              <a:rPr lang="en-US" altLang="ko-KR" kern="0" baseline="-25000" dirty="0" smtClean="0">
                <a:solidFill>
                  <a:srgbClr val="FF0000"/>
                </a:solidFill>
                <a:ea typeface="굴림" charset="-127"/>
              </a:rPr>
              <a:t>3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COO</a:t>
            </a:r>
            <a:r>
              <a:rPr lang="en-US" altLang="ko-KR" kern="0" baseline="50000" dirty="0" smtClean="0">
                <a:solidFill>
                  <a:srgbClr val="FF0000"/>
                </a:solidFill>
                <a:ea typeface="굴림" charset="-127"/>
              </a:rPr>
              <a:t>-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, CN</a:t>
            </a:r>
            <a:r>
              <a:rPr lang="en-US" altLang="ko-KR" kern="0" baseline="50000" dirty="0" smtClean="0">
                <a:solidFill>
                  <a:srgbClr val="FF0000"/>
                </a:solidFill>
                <a:ea typeface="굴림" charset="-127"/>
              </a:rPr>
              <a:t>-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, CO</a:t>
            </a:r>
            <a:r>
              <a:rPr lang="en-US" altLang="ko-KR" kern="0" baseline="-25000" dirty="0" smtClean="0">
                <a:solidFill>
                  <a:srgbClr val="FF0000"/>
                </a:solidFill>
                <a:ea typeface="굴림" charset="-127"/>
              </a:rPr>
              <a:t>3</a:t>
            </a:r>
            <a:r>
              <a:rPr lang="en-US" altLang="ko-KR" kern="0" baseline="50000" dirty="0" smtClean="0">
                <a:solidFill>
                  <a:srgbClr val="FF0000"/>
                </a:solidFill>
                <a:ea typeface="굴림" charset="-127"/>
              </a:rPr>
              <a:t>2-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등은 강염기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상대적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로서 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H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를 잘 받아들임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</p:txBody>
      </p:sp>
      <p:pic>
        <p:nvPicPr>
          <p:cNvPr id="1025" name="_x83397736" descr="DRW000007141e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7986" y="2227609"/>
            <a:ext cx="6026901" cy="13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타원 6"/>
          <p:cNvSpPr/>
          <p:nvPr/>
        </p:nvSpPr>
        <p:spPr>
          <a:xfrm>
            <a:off x="6555044" y="2291412"/>
            <a:ext cx="1466738" cy="1203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5182794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Cl</a:t>
            </a:r>
            <a:r>
              <a:rPr lang="en-US" altLang="ko-KR" kern="0" baseline="50000" dirty="0" smtClean="0">
                <a:solidFill>
                  <a:srgbClr val="FF0000"/>
                </a:solidFill>
                <a:ea typeface="굴림" charset="-127"/>
              </a:rPr>
              <a:t>-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, NO</a:t>
            </a:r>
            <a:r>
              <a:rPr lang="en-US" altLang="ko-KR" kern="0" baseline="-25000" dirty="0" smtClean="0">
                <a:solidFill>
                  <a:srgbClr val="FF0000"/>
                </a:solidFill>
                <a:ea typeface="굴림" charset="-127"/>
              </a:rPr>
              <a:t>3</a:t>
            </a:r>
            <a:r>
              <a:rPr lang="en-US" altLang="ko-KR" kern="0" baseline="50000" dirty="0" smtClean="0">
                <a:solidFill>
                  <a:srgbClr val="FF0000"/>
                </a:solidFill>
                <a:ea typeface="굴림" charset="-127"/>
              </a:rPr>
              <a:t>-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, SO</a:t>
            </a:r>
            <a:r>
              <a:rPr lang="en-US" altLang="ko-KR" kern="0" baseline="-25000" dirty="0" smtClean="0">
                <a:solidFill>
                  <a:srgbClr val="FF0000"/>
                </a:solidFill>
                <a:ea typeface="굴림" charset="-127"/>
              </a:rPr>
              <a:t>4</a:t>
            </a:r>
            <a:r>
              <a:rPr lang="en-US" altLang="ko-KR" kern="0" baseline="50000" dirty="0" smtClean="0">
                <a:solidFill>
                  <a:srgbClr val="FF0000"/>
                </a:solidFill>
                <a:ea typeface="굴림" charset="-127"/>
              </a:rPr>
              <a:t>2-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등은 </a:t>
            </a:r>
            <a:r>
              <a:rPr lang="ko-KR" altLang="en-US" kern="0" dirty="0">
                <a:solidFill>
                  <a:srgbClr val="FF0000"/>
                </a:solidFill>
                <a:ea typeface="굴림" charset="-127"/>
              </a:rPr>
              <a:t>약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염기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상대적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로서 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H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를 거의 받아들이지 않음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</p:txBody>
      </p:sp>
      <p:sp>
        <p:nvSpPr>
          <p:cNvPr id="2" name="오른쪽 화살표 1"/>
          <p:cNvSpPr/>
          <p:nvPr/>
        </p:nvSpPr>
        <p:spPr>
          <a:xfrm>
            <a:off x="3955107" y="4440075"/>
            <a:ext cx="576064" cy="40566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13728" y="4362816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[OH</a:t>
            </a:r>
            <a:r>
              <a:rPr lang="en-US" altLang="ko-KR" sz="2800" baseline="50000" dirty="0" smtClean="0"/>
              <a:t>-</a:t>
            </a:r>
            <a:r>
              <a:rPr lang="en-US" altLang="ko-KR" sz="2800" dirty="0" smtClean="0"/>
              <a:t>] </a:t>
            </a:r>
            <a:r>
              <a:rPr lang="ko-KR" altLang="en-US" sz="2800" dirty="0" smtClean="0"/>
              <a:t>大</a:t>
            </a:r>
            <a:endParaRPr lang="ko-KR" altLang="en-US" sz="2800" dirty="0"/>
          </a:p>
        </p:txBody>
      </p:sp>
      <p:sp>
        <p:nvSpPr>
          <p:cNvPr id="10" name="오른쪽 화살표 9"/>
          <p:cNvSpPr/>
          <p:nvPr/>
        </p:nvSpPr>
        <p:spPr>
          <a:xfrm>
            <a:off x="5210883" y="5756811"/>
            <a:ext cx="576064" cy="40566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969504" y="5679552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[OH</a:t>
            </a:r>
            <a:r>
              <a:rPr lang="en-US" altLang="ko-KR" sz="2800" baseline="50000" dirty="0" smtClean="0"/>
              <a:t>-</a:t>
            </a:r>
            <a:r>
              <a:rPr lang="en-US" altLang="ko-KR" sz="2800" dirty="0" smtClean="0"/>
              <a:t>] </a:t>
            </a:r>
            <a:r>
              <a:rPr lang="ko-KR" altLang="en-US" sz="2800" dirty="0" smtClean="0"/>
              <a:t>小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8899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염의 가수분해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염기</a:t>
            </a:r>
            <a:r>
              <a:rPr lang="en-US" altLang="ko-KR" kern="0" dirty="0" smtClean="0">
                <a:ea typeface="굴림" charset="-127"/>
              </a:rPr>
              <a:t>(B, BOH)</a:t>
            </a:r>
            <a:r>
              <a:rPr lang="ko-KR" altLang="en-US" kern="0" dirty="0" smtClean="0">
                <a:ea typeface="굴림" charset="-127"/>
              </a:rPr>
              <a:t>의</a:t>
            </a:r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짝</a:t>
            </a:r>
            <a:r>
              <a:rPr lang="ko-KR" altLang="en-US" kern="0" dirty="0" err="1">
                <a:ea typeface="굴림" charset="-127"/>
              </a:rPr>
              <a:t>산</a:t>
            </a:r>
            <a:r>
              <a:rPr lang="ko-KR" altLang="en-US" kern="0" dirty="0" err="1" smtClean="0">
                <a:ea typeface="굴림" charset="-127"/>
              </a:rPr>
              <a:t>인</a:t>
            </a:r>
            <a:r>
              <a:rPr lang="ko-KR" altLang="en-US" kern="0" dirty="0" smtClean="0">
                <a:ea typeface="굴림" charset="-127"/>
              </a:rPr>
              <a:t> 양이온</a:t>
            </a:r>
            <a:r>
              <a:rPr lang="en-US" altLang="ko-KR" kern="0" dirty="0">
                <a:ea typeface="굴림" charset="-127"/>
              </a:rPr>
              <a:t>(BH</a:t>
            </a:r>
            <a:r>
              <a:rPr lang="en-US" altLang="ko-KR" kern="0" baseline="50000" dirty="0">
                <a:ea typeface="굴림" charset="-127"/>
              </a:rPr>
              <a:t>+</a:t>
            </a:r>
            <a:r>
              <a:rPr lang="en-US" altLang="ko-KR" kern="0" dirty="0" smtClean="0">
                <a:ea typeface="굴림" charset="-127"/>
              </a:rPr>
              <a:t>, B</a:t>
            </a:r>
            <a:r>
              <a:rPr lang="en-US" altLang="ko-KR" kern="0" baseline="50000" dirty="0" smtClean="0">
                <a:ea typeface="굴림" charset="-127"/>
              </a:rPr>
              <a:t>+</a:t>
            </a:r>
            <a:r>
              <a:rPr lang="en-US" altLang="ko-KR" kern="0" dirty="0" smtClean="0">
                <a:ea typeface="굴림" charset="-127"/>
              </a:rPr>
              <a:t>)</a:t>
            </a:r>
          </a:p>
          <a:p>
            <a:endParaRPr lang="en-US" altLang="ko-KR" kern="0" baseline="50000" dirty="0">
              <a:ea typeface="굴림" charset="-127"/>
            </a:endParaRPr>
          </a:p>
          <a:p>
            <a:endParaRPr lang="en-US" altLang="ko-KR" kern="0" baseline="50000" dirty="0" smtClean="0">
              <a:ea typeface="굴림" charset="-127"/>
            </a:endParaRPr>
          </a:p>
          <a:p>
            <a:endParaRPr lang="en-US" altLang="ko-KR" kern="0" baseline="50000" dirty="0">
              <a:ea typeface="굴림" charset="-127"/>
            </a:endParaRPr>
          </a:p>
          <a:p>
            <a:endParaRPr lang="en-US" altLang="ko-KR" kern="0" baseline="50000" dirty="0" smtClean="0">
              <a:ea typeface="굴림" charset="-127"/>
            </a:endParaRPr>
          </a:p>
          <a:p>
            <a:endParaRPr lang="en-US" altLang="ko-KR" sz="1100" kern="0" baseline="50000" dirty="0">
              <a:ea typeface="굴림" charset="-127"/>
            </a:endParaRPr>
          </a:p>
          <a:p>
            <a:endParaRPr lang="en-US" altLang="ko-KR" kern="0" baseline="50000" dirty="0" smtClean="0">
              <a:ea typeface="굴림" charset="-127"/>
            </a:endParaRPr>
          </a:p>
          <a:p>
            <a:endParaRPr lang="ko-KR" altLang="en-US" kern="0" baseline="50000" dirty="0" smtClean="0">
              <a:ea typeface="굴림" charset="-127"/>
            </a:endParaRPr>
          </a:p>
          <a:p>
            <a:pPr lvl="1"/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NH</a:t>
            </a:r>
            <a:r>
              <a:rPr lang="en-US" altLang="ko-KR" kern="0" baseline="-25000" dirty="0" smtClean="0">
                <a:solidFill>
                  <a:srgbClr val="FF0000"/>
                </a:solidFill>
                <a:ea typeface="굴림" charset="-127"/>
              </a:rPr>
              <a:t>4</a:t>
            </a:r>
            <a:r>
              <a:rPr lang="en-US" altLang="ko-KR" kern="0" baseline="50000" dirty="0" smtClean="0">
                <a:solidFill>
                  <a:srgbClr val="FF0000"/>
                </a:solidFill>
                <a:ea typeface="굴림" charset="-127"/>
              </a:rPr>
              <a:t>+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, Cu</a:t>
            </a:r>
            <a:r>
              <a:rPr lang="en-US" altLang="ko-KR" kern="0" baseline="50000" dirty="0" smtClean="0">
                <a:solidFill>
                  <a:srgbClr val="FF0000"/>
                </a:solidFill>
                <a:ea typeface="굴림" charset="-127"/>
              </a:rPr>
              <a:t>2+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등은 강</a:t>
            </a:r>
            <a:r>
              <a:rPr lang="ko-KR" altLang="en-US" kern="0" dirty="0">
                <a:solidFill>
                  <a:srgbClr val="FF0000"/>
                </a:solidFill>
                <a:ea typeface="굴림" charset="-127"/>
              </a:rPr>
              <a:t>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상대적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으로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H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를 잘 내놓거나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OH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-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를 잘 받아들임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</p:txBody>
      </p:sp>
      <p:pic>
        <p:nvPicPr>
          <p:cNvPr id="2049" name="_x83397976" descr="DRW000007141e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091" y="1968058"/>
            <a:ext cx="5889045" cy="130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83398536" descr="DRW000007141e6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276"/>
          <a:stretch/>
        </p:blipFill>
        <p:spPr bwMode="auto">
          <a:xfrm>
            <a:off x="1801091" y="2955388"/>
            <a:ext cx="5666476" cy="10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타원 6"/>
          <p:cNvSpPr/>
          <p:nvPr/>
        </p:nvSpPr>
        <p:spPr>
          <a:xfrm>
            <a:off x="6365272" y="2163298"/>
            <a:ext cx="1355174" cy="843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639417" y="3168857"/>
            <a:ext cx="989325" cy="811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5219224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Na</a:t>
            </a:r>
            <a:r>
              <a:rPr lang="en-US" altLang="ko-KR" kern="0" baseline="50000" dirty="0" smtClean="0">
                <a:solidFill>
                  <a:srgbClr val="FF0000"/>
                </a:solidFill>
                <a:ea typeface="굴림" charset="-127"/>
              </a:rPr>
              <a:t>+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, Ca</a:t>
            </a:r>
            <a:r>
              <a:rPr lang="en-US" altLang="ko-KR" kern="0" baseline="50000" dirty="0" smtClean="0">
                <a:solidFill>
                  <a:srgbClr val="FF0000"/>
                </a:solidFill>
                <a:ea typeface="굴림" charset="-127"/>
              </a:rPr>
              <a:t>2+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등은 약산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상대적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으로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H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를 거의 내놓지 않고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</a:t>
            </a: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OH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charset="-127"/>
              </a:rPr>
              <a:t>-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를 거의 받지도 않음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4186755" y="4659531"/>
            <a:ext cx="576064" cy="40566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945376" y="4582272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[H</a:t>
            </a:r>
            <a:r>
              <a:rPr lang="en-US" altLang="ko-KR" sz="2800" baseline="-25000" dirty="0" smtClean="0"/>
              <a:t>3</a:t>
            </a:r>
            <a:r>
              <a:rPr lang="en-US" altLang="ko-KR" sz="2800" dirty="0" smtClean="0"/>
              <a:t>O</a:t>
            </a:r>
            <a:r>
              <a:rPr lang="en-US" altLang="ko-KR" sz="2800" baseline="50000" dirty="0" smtClean="0"/>
              <a:t>+</a:t>
            </a:r>
            <a:r>
              <a:rPr lang="en-US" altLang="ko-KR" sz="2800" dirty="0" smtClean="0"/>
              <a:t>] </a:t>
            </a:r>
            <a:r>
              <a:rPr lang="ko-KR" altLang="en-US" sz="2800" dirty="0" smtClean="0"/>
              <a:t>大</a:t>
            </a:r>
            <a:endParaRPr lang="ko-KR" altLang="en-US" sz="2800" dirty="0"/>
          </a:p>
        </p:txBody>
      </p:sp>
      <p:sp>
        <p:nvSpPr>
          <p:cNvPr id="12" name="오른쪽 화살표 11"/>
          <p:cNvSpPr/>
          <p:nvPr/>
        </p:nvSpPr>
        <p:spPr>
          <a:xfrm>
            <a:off x="4893891" y="5769003"/>
            <a:ext cx="576064" cy="40566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652512" y="5691744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[H</a:t>
            </a:r>
            <a:r>
              <a:rPr lang="en-US" altLang="ko-KR" sz="2800" baseline="-25000" dirty="0" smtClean="0"/>
              <a:t>3</a:t>
            </a:r>
            <a:r>
              <a:rPr lang="en-US" altLang="ko-KR" sz="2800" dirty="0" smtClean="0"/>
              <a:t>O</a:t>
            </a:r>
            <a:r>
              <a:rPr lang="en-US" altLang="ko-KR" sz="2800" baseline="50000" dirty="0" smtClean="0"/>
              <a:t>+</a:t>
            </a:r>
            <a:r>
              <a:rPr lang="en-US" altLang="ko-KR" sz="2800" dirty="0" smtClean="0"/>
              <a:t>] </a:t>
            </a:r>
            <a:r>
              <a:rPr lang="ko-KR" altLang="en-US" sz="2800" dirty="0" smtClean="0"/>
              <a:t>小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9264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염의 가수분해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염의 수용액은 염을 이루는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양이온과 음이온의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종류에 따라</a:t>
            </a:r>
            <a:r>
              <a:rPr lang="ko-KR" altLang="en-US" kern="0" dirty="0" smtClean="0">
                <a:ea typeface="굴림" charset="-127"/>
              </a:rPr>
              <a:t> 산성을 나타내기도 하고 염기성을</a:t>
            </a:r>
            <a:endParaRPr lang="en-US" altLang="ko-KR" kern="0" dirty="0" smtClean="0"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  </a:t>
            </a:r>
            <a:r>
              <a:rPr lang="ko-KR" altLang="en-US" kern="0" dirty="0" smtClean="0">
                <a:ea typeface="굴림" charset="-127"/>
              </a:rPr>
              <a:t> 나타내기도 한다</a:t>
            </a:r>
            <a:r>
              <a:rPr lang="en-US" altLang="ko-KR" kern="0" dirty="0" smtClean="0">
                <a:ea typeface="굴림" charset="-127"/>
              </a:rPr>
              <a:t>.</a:t>
            </a:r>
            <a:endParaRPr lang="ko-KR" altLang="en-US" kern="0" baseline="50000" dirty="0" smtClean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25430" t="35720" r="26750" b="57111"/>
          <a:stretch/>
        </p:blipFill>
        <p:spPr>
          <a:xfrm>
            <a:off x="1063112" y="3178064"/>
            <a:ext cx="7287716" cy="61453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/>
          <a:srcRect l="21262" t="70496" r="21094" b="23558"/>
          <a:stretch/>
        </p:blipFill>
        <p:spPr>
          <a:xfrm>
            <a:off x="250956" y="4917734"/>
            <a:ext cx="8784976" cy="509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8384" y="5623724"/>
            <a:ext cx="597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</a:t>
            </a:r>
            <a:r>
              <a:rPr lang="en-US" altLang="ko-KR" sz="2400" baseline="-25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COONa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수용액은 염기성을 나타냄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3112" y="37771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24367672" descr="DRW00002274344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259"/>
          <a:stretch/>
        </p:blipFill>
        <p:spPr bwMode="auto">
          <a:xfrm>
            <a:off x="1374839" y="4117769"/>
            <a:ext cx="2625662" cy="4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_x224367672" descr="DRW00002274344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99"/>
          <a:stretch/>
        </p:blipFill>
        <p:spPr bwMode="auto">
          <a:xfrm>
            <a:off x="4953000" y="4117769"/>
            <a:ext cx="2929370" cy="4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/>
          <a:srcRect l="46615" t="70496" r="48322" b="23558"/>
          <a:stretch/>
        </p:blipFill>
        <p:spPr>
          <a:xfrm>
            <a:off x="4114800" y="4079534"/>
            <a:ext cx="771525" cy="509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24350" y="41277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hruti" panose="020B0502040204020203" pitchFamily="34" charset="0"/>
                <a:cs typeface="Shruti" panose="020B0502040204020203" pitchFamily="34" charset="0"/>
              </a:rPr>
              <a:t>x</a:t>
            </a:r>
            <a:endParaRPr lang="ko-KR" altLang="en-US" dirty="0"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3130" y="4005772"/>
            <a:ext cx="9005453" cy="1536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500562" y="5172607"/>
            <a:ext cx="376238" cy="200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7813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염의 가수분해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염의 수용액은 염을 이루는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양이온과 음이온의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종류에 따라</a:t>
            </a:r>
            <a:r>
              <a:rPr lang="ko-KR" altLang="en-US" kern="0" dirty="0" smtClean="0">
                <a:ea typeface="굴림" charset="-127"/>
              </a:rPr>
              <a:t> 산성을 나타내기도 하고 염기성을</a:t>
            </a:r>
            <a:endParaRPr lang="en-US" altLang="ko-KR" kern="0" dirty="0" smtClean="0"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  </a:t>
            </a:r>
            <a:r>
              <a:rPr lang="ko-KR" altLang="en-US" kern="0" dirty="0" smtClean="0">
                <a:ea typeface="굴림" charset="-127"/>
              </a:rPr>
              <a:t> 나타내기도 한다</a:t>
            </a:r>
            <a:r>
              <a:rPr lang="en-US" altLang="ko-KR" kern="0" dirty="0" smtClean="0">
                <a:ea typeface="굴림" charset="-127"/>
              </a:rPr>
              <a:t>.</a:t>
            </a:r>
            <a:endParaRPr lang="ko-KR" altLang="en-US" kern="0" baseline="50000" dirty="0" smtClean="0">
              <a:ea typeface="굴림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6400" y="42526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/>
          <a:srcRect l="25116" t="60008" r="24754" b="31794"/>
          <a:stretch/>
        </p:blipFill>
        <p:spPr>
          <a:xfrm>
            <a:off x="661852" y="4709192"/>
            <a:ext cx="7639665" cy="702774"/>
          </a:xfrm>
          <a:prstGeom prst="rect">
            <a:avLst/>
          </a:prstGeom>
        </p:spPr>
      </p:pic>
      <p:pic>
        <p:nvPicPr>
          <p:cNvPr id="3075" name="_x318077712" descr="DRW000007141e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720" y="3138347"/>
            <a:ext cx="5594658" cy="48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96375" y="5734560"/>
            <a:ext cx="491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NH</a:t>
            </a:r>
            <a:r>
              <a:rPr lang="en-US" altLang="ko-KR" sz="2400" baseline="-250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수용액은 산성을 나타냄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/>
          <a:srcRect l="46615" t="70496" r="48322" b="23558"/>
          <a:stretch/>
        </p:blipFill>
        <p:spPr>
          <a:xfrm>
            <a:off x="4114800" y="4228098"/>
            <a:ext cx="771525" cy="509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24350" y="42763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Shruti" panose="020B0502040204020203" pitchFamily="34" charset="0"/>
                <a:cs typeface="Shruti" panose="020B0502040204020203" pitchFamily="34" charset="0"/>
              </a:rPr>
              <a:t>x</a:t>
            </a:r>
            <a:endParaRPr lang="ko-KR" altLang="en-US" dirty="0"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3130" y="4005772"/>
            <a:ext cx="9005453" cy="1536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00562" y="5157367"/>
            <a:ext cx="376238" cy="200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9" name="_x224369992" descr="DRW00002274344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224"/>
          <a:stretch/>
        </p:blipFill>
        <p:spPr bwMode="auto">
          <a:xfrm>
            <a:off x="1480219" y="4228502"/>
            <a:ext cx="2596481" cy="44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_x224369992" descr="DRW00002274344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70"/>
          <a:stretch/>
        </p:blipFill>
        <p:spPr bwMode="auto">
          <a:xfrm>
            <a:off x="4889500" y="4228502"/>
            <a:ext cx="2890294" cy="44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234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gray">
          <a:xfrm>
            <a:off x="4787900" y="3141663"/>
            <a:ext cx="4103688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ea typeface="굴림" charset="-127"/>
              </a:rPr>
              <a:t>가나다라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가나다라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가나다라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물의 자동 이온화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물은 산이나 염기로 모두 작용 가능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ko-KR" altLang="en-US" kern="0" dirty="0" err="1" smtClean="0">
                <a:solidFill>
                  <a:srgbClr val="FF0000"/>
                </a:solidFill>
                <a:ea typeface="굴림" charset="-127"/>
              </a:rPr>
              <a:t>양쪽성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물질</a:t>
            </a:r>
            <a:r>
              <a:rPr lang="en-US" altLang="ko-KR" kern="0" dirty="0" smtClean="0">
                <a:ea typeface="굴림" charset="-127"/>
              </a:rPr>
              <a:t>)</a:t>
            </a:r>
            <a:endParaRPr lang="ko-KR" altLang="en-US" kern="0" dirty="0" smtClean="0">
              <a:ea typeface="굴림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/>
          <a:srcRect l="26250" t="40949" r="32875" b="47777"/>
          <a:stretch/>
        </p:blipFill>
        <p:spPr>
          <a:xfrm>
            <a:off x="827584" y="2924944"/>
            <a:ext cx="7262829" cy="1126728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2772652" y="2964924"/>
            <a:ext cx="1152128" cy="4789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2725022" y="3545950"/>
            <a:ext cx="1152128" cy="4789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868152" y="2964924"/>
            <a:ext cx="1391072" cy="4789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706471" y="3545950"/>
            <a:ext cx="1333927" cy="4789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443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물의 자동 이온화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순수한 물은 아주 적은 양이지만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물 분자끼리 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양성자를 주고 받아 스스로 이온화하여 평형을 이룸</a:t>
            </a:r>
            <a:r>
              <a:rPr lang="en-US" altLang="ko-KR" kern="0" dirty="0" smtClean="0">
                <a:ea typeface="굴림" charset="-127"/>
              </a:rPr>
              <a:t>.</a:t>
            </a:r>
            <a:endParaRPr lang="ko-KR" altLang="en-US" kern="0" dirty="0" smtClean="0">
              <a:ea typeface="굴림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rcRect l="26339" t="54005" r="34152" b="40526"/>
          <a:stretch/>
        </p:blipFill>
        <p:spPr>
          <a:xfrm>
            <a:off x="809475" y="3000940"/>
            <a:ext cx="8372403" cy="656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3900710"/>
            <a:ext cx="458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&lt;</a:t>
            </a:r>
            <a:r>
              <a:rPr lang="ko-KR" altLang="en-US" sz="2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물의 자동 이온화 반응</a:t>
            </a:r>
            <a:r>
              <a:rPr lang="en-US" altLang="ko-KR" sz="2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&gt;</a:t>
            </a:r>
            <a:endParaRPr lang="ko-KR" altLang="en-US" sz="24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/>
          <a:srcRect l="10311" t="36560" r="17870" b="41999"/>
          <a:stretch/>
        </p:blipFill>
        <p:spPr>
          <a:xfrm>
            <a:off x="1364749" y="4900751"/>
            <a:ext cx="7322462" cy="12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06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물의 자동 이온화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20688" y="1501076"/>
            <a:ext cx="8975848" cy="286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>
                <a:ea typeface="굴림" charset="-127"/>
              </a:rPr>
              <a:t>물의 </a:t>
            </a:r>
            <a:r>
              <a:rPr lang="ko-KR" altLang="en-US" kern="0" dirty="0" err="1">
                <a:ea typeface="굴림" charset="-127"/>
              </a:rPr>
              <a:t>이온곱</a:t>
            </a:r>
            <a:r>
              <a:rPr lang="ko-KR" altLang="en-US" kern="0" dirty="0">
                <a:ea typeface="굴림" charset="-127"/>
              </a:rPr>
              <a:t> 상수</a:t>
            </a:r>
            <a:r>
              <a:rPr lang="en-US" altLang="ko-KR" kern="0" dirty="0">
                <a:ea typeface="굴림" charset="-127"/>
              </a:rPr>
              <a:t>(K</a:t>
            </a:r>
            <a:r>
              <a:rPr lang="en-US" altLang="ko-KR" kern="0" baseline="-25000" dirty="0">
                <a:ea typeface="굴림" charset="-127"/>
              </a:rPr>
              <a:t>w</a:t>
            </a:r>
            <a:r>
              <a:rPr lang="en-US" altLang="ko-KR" kern="0" dirty="0">
                <a:ea typeface="굴림" charset="-127"/>
              </a:rPr>
              <a:t>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온도에 따라서만 변하며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순수한 물에 산이나 염기를 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가하더라도 그 값의 변화가 없다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 </a:t>
            </a:r>
          </a:p>
          <a:p>
            <a:pPr lvl="1"/>
            <a:r>
              <a:rPr lang="ko-KR" altLang="en-US" kern="0" dirty="0">
                <a:solidFill>
                  <a:srgbClr val="FF0000"/>
                </a:solidFill>
                <a:ea typeface="굴림" charset="-127"/>
              </a:rPr>
              <a:t>물의 이온화 반응은 흡열반응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이므로 온도가 높을수록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 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K</a:t>
            </a:r>
            <a:r>
              <a:rPr lang="en-US" altLang="ko-KR" kern="0" baseline="-25000" dirty="0">
                <a:solidFill>
                  <a:schemeClr val="accent4"/>
                </a:solidFill>
                <a:ea typeface="굴림" charset="-127"/>
              </a:rPr>
              <a:t>w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값이 커진다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  <a:p>
            <a:pPr marL="457200" lvl="1" indent="0">
              <a:buNone/>
            </a:pPr>
            <a:endParaRPr lang="en-US" altLang="ko-KR" sz="400" kern="0" dirty="0" smtClean="0">
              <a:solidFill>
                <a:schemeClr val="accent4"/>
              </a:solidFill>
              <a:ea typeface="굴림" charset="-127"/>
            </a:endParaRPr>
          </a:p>
          <a:p>
            <a:pPr lvl="1"/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25</a:t>
            </a:r>
            <a:r>
              <a:rPr lang="en-US" altLang="ko-KR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℃</a:t>
            </a:r>
            <a:r>
              <a:rPr lang="ko-KR" altLang="en-US" kern="0" dirty="0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에서 순수한 물의 </a:t>
            </a:r>
            <a:r>
              <a:rPr lang="en-US" altLang="ko-KR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K</a:t>
            </a:r>
            <a:r>
              <a:rPr lang="en-US" altLang="ko-KR" kern="0" baseline="-250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w</a:t>
            </a:r>
            <a:r>
              <a:rPr lang="en-US" altLang="ko-KR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=1.0×10</a:t>
            </a:r>
            <a:r>
              <a:rPr lang="en-US" altLang="ko-KR" kern="0" baseline="500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-14</a:t>
            </a:r>
          </a:p>
          <a:p>
            <a:pPr lvl="1"/>
            <a:endParaRPr lang="en-US" altLang="ko-KR" sz="300" kern="0" baseline="50000" dirty="0" smtClean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6058" t="58400" r="2167" b="25640"/>
          <a:stretch/>
        </p:blipFill>
        <p:spPr>
          <a:xfrm>
            <a:off x="-18969" y="4301303"/>
            <a:ext cx="9024424" cy="88276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292080" y="4342868"/>
            <a:ext cx="1815302" cy="824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5173485"/>
            <a:ext cx="8975848" cy="7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endParaRPr lang="en-US" altLang="ko-KR" sz="400" kern="0" dirty="0" smtClean="0">
              <a:solidFill>
                <a:schemeClr val="accent4"/>
              </a:solidFill>
              <a:ea typeface="굴림" charset="-127"/>
            </a:endParaRP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짝산과</a:t>
            </a:r>
            <a:r>
              <a:rPr lang="ko-KR" altLang="en-US" kern="0" dirty="0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kern="0" dirty="0" err="1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짝염기의</a:t>
            </a:r>
            <a:r>
              <a:rPr lang="ko-KR" altLang="en-US" kern="0" dirty="0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kern="0" dirty="0" err="1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이온화상수</a:t>
            </a:r>
            <a:r>
              <a:rPr lang="ko-KR" altLang="en-US" kern="0" dirty="0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곱과 같다</a:t>
            </a:r>
            <a:r>
              <a:rPr lang="en-US" altLang="ko-KR" kern="0" dirty="0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marL="457200" lvl="1" indent="0">
              <a:buNone/>
            </a:pPr>
            <a:r>
              <a:rPr lang="en-US" altLang="ko-KR" kern="0" dirty="0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en-US" altLang="ko-KR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</a:t>
            </a:r>
            <a:r>
              <a:rPr lang="en-US" altLang="ko-KR" kern="0" dirty="0" smtClean="0">
                <a:solidFill>
                  <a:schemeClr val="accent4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kern="0" dirty="0" err="1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K</a:t>
            </a:r>
            <a:r>
              <a:rPr lang="en-US" altLang="ko-KR" kern="0" baseline="-25000" dirty="0" err="1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r>
              <a:rPr lang="en-US" altLang="ko-KR" kern="0" dirty="0" err="1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×K</a:t>
            </a:r>
            <a:r>
              <a:rPr lang="en-US" altLang="ko-KR" kern="0" baseline="-25000" dirty="0" err="1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r>
              <a:rPr lang="en-US" altLang="ko-KR" kern="0" baseline="-250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kern="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= K</a:t>
            </a:r>
            <a:r>
              <a:rPr lang="en-US" altLang="ko-KR" kern="0" baseline="-250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w</a:t>
            </a:r>
            <a:endParaRPr lang="en-US" altLang="ko-KR" kern="0" baseline="50000" dirty="0" smtClean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/>
            <a:endParaRPr lang="en-US" altLang="ko-KR" sz="300" kern="0" baseline="50000" dirty="0" smtClean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92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물의 자동 이온화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>
                <a:ea typeface="굴림" charset="-127"/>
              </a:rPr>
              <a:t>물의 </a:t>
            </a:r>
            <a:r>
              <a:rPr lang="ko-KR" altLang="en-US" kern="0" dirty="0" err="1">
                <a:ea typeface="굴림" charset="-127"/>
              </a:rPr>
              <a:t>이온곱</a:t>
            </a:r>
            <a:r>
              <a:rPr lang="ko-KR" altLang="en-US" kern="0" dirty="0">
                <a:ea typeface="굴림" charset="-127"/>
              </a:rPr>
              <a:t> 상수</a:t>
            </a:r>
            <a:r>
              <a:rPr lang="en-US" altLang="ko-KR" kern="0" dirty="0">
                <a:ea typeface="굴림" charset="-127"/>
              </a:rPr>
              <a:t>(K</a:t>
            </a:r>
            <a:r>
              <a:rPr lang="en-US" altLang="ko-KR" kern="0" baseline="-25000" dirty="0">
                <a:ea typeface="굴림" charset="-127"/>
              </a:rPr>
              <a:t>w</a:t>
            </a:r>
            <a:r>
              <a:rPr lang="en-US" altLang="ko-KR" kern="0" dirty="0">
                <a:ea typeface="굴림" charset="-127"/>
              </a:rPr>
              <a:t>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순수한 물에서 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[H</a:t>
            </a:r>
            <a:r>
              <a:rPr lang="en-US" altLang="ko-KR" kern="0" baseline="-25000" dirty="0" smtClean="0">
                <a:solidFill>
                  <a:srgbClr val="FF0000"/>
                </a:solidFill>
                <a:ea typeface="굴림" charset="-127"/>
              </a:rPr>
              <a:t>3</a:t>
            </a: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O</a:t>
            </a:r>
            <a:r>
              <a:rPr lang="en-US" altLang="ko-KR" kern="0" baseline="50000" dirty="0" smtClean="0">
                <a:solidFill>
                  <a:srgbClr val="FF0000"/>
                </a:solidFill>
                <a:latin typeface="+mj-lt"/>
                <a:ea typeface="굴림" charset="-127"/>
              </a:rPr>
              <a:t>+</a:t>
            </a:r>
            <a:r>
              <a:rPr lang="en-US" altLang="ko-KR" kern="0" dirty="0" smtClean="0">
                <a:solidFill>
                  <a:srgbClr val="FF0000"/>
                </a:solidFill>
                <a:latin typeface="+mj-lt"/>
                <a:ea typeface="굴림" charset="-127"/>
              </a:rPr>
              <a:t>] = [OH</a:t>
            </a:r>
            <a:r>
              <a:rPr lang="en-US" altLang="ko-KR" kern="0" baseline="50000" dirty="0" smtClean="0">
                <a:solidFill>
                  <a:srgbClr val="FF0000"/>
                </a:solidFill>
                <a:latin typeface="+mj-lt"/>
                <a:ea typeface="굴림" charset="-127"/>
              </a:rPr>
              <a:t>-</a:t>
            </a:r>
            <a:r>
              <a:rPr lang="en-US" altLang="ko-KR" kern="0" dirty="0" smtClean="0">
                <a:solidFill>
                  <a:srgbClr val="FF0000"/>
                </a:solidFill>
                <a:latin typeface="+mj-lt"/>
                <a:ea typeface="굴림" charset="-127"/>
              </a:rPr>
              <a:t>] = 1.0</a:t>
            </a:r>
            <a:r>
              <a:rPr lang="en-US" altLang="ko-KR" kern="0" dirty="0" smtClean="0">
                <a:solidFill>
                  <a:srgbClr val="FF0000"/>
                </a:solidFill>
                <a:latin typeface="+mj-lt"/>
                <a:ea typeface="굴림" panose="020B0600000101010101" pitchFamily="50" charset="-127"/>
              </a:rPr>
              <a:t>×10</a:t>
            </a:r>
            <a:r>
              <a:rPr lang="en-US" altLang="ko-KR" kern="0" baseline="50000" dirty="0" smtClean="0">
                <a:solidFill>
                  <a:srgbClr val="FF0000"/>
                </a:solidFill>
                <a:latin typeface="+mj-lt"/>
                <a:ea typeface="굴림" panose="020B0600000101010101" pitchFamily="50" charset="-127"/>
              </a:rPr>
              <a:t>-7</a:t>
            </a:r>
            <a:r>
              <a:rPr lang="en-US" altLang="ko-KR" kern="0" dirty="0" smtClean="0">
                <a:solidFill>
                  <a:srgbClr val="FF0000"/>
                </a:solidFill>
                <a:latin typeface="+mj-lt"/>
                <a:ea typeface="굴림" panose="020B0600000101010101" pitchFamily="50" charset="-127"/>
              </a:rPr>
              <a:t>M (25℃</a:t>
            </a:r>
            <a:r>
              <a:rPr lang="ko-KR" altLang="en-US" kern="0" dirty="0" smtClean="0">
                <a:solidFill>
                  <a:srgbClr val="FF0000"/>
                </a:solidFill>
                <a:latin typeface="+mj-lt"/>
                <a:ea typeface="굴림" panose="020B0600000101010101" pitchFamily="50" charset="-127"/>
              </a:rPr>
              <a:t>에서</a:t>
            </a:r>
            <a:r>
              <a:rPr lang="en-US" altLang="ko-KR" kern="0" dirty="0" smtClean="0">
                <a:solidFill>
                  <a:srgbClr val="FF0000"/>
                </a:solidFill>
                <a:latin typeface="+mj-lt"/>
                <a:ea typeface="굴림" panose="020B0600000101010101" pitchFamily="50" charset="-127"/>
              </a:rPr>
              <a:t>)</a:t>
            </a:r>
          </a:p>
          <a:p>
            <a:pPr lvl="1"/>
            <a:endParaRPr lang="en-US" altLang="ko-KR" sz="100" kern="0" dirty="0" smtClean="0">
              <a:solidFill>
                <a:schemeClr val="accent4"/>
              </a:solidFill>
              <a:latin typeface="+mj-lt"/>
              <a:ea typeface="굴림" panose="020B0600000101010101" pitchFamily="50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산성 용액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: 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[H</a:t>
            </a:r>
            <a:r>
              <a:rPr lang="en-US" altLang="ko-KR" kern="0" baseline="-25000" dirty="0">
                <a:solidFill>
                  <a:schemeClr val="accent4"/>
                </a:solidFill>
                <a:ea typeface="굴림" charset="-127"/>
              </a:rPr>
              <a:t>3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O</a:t>
            </a:r>
            <a:r>
              <a:rPr lang="en-US" altLang="ko-KR" kern="0" baseline="50000" dirty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]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&gt; 1.0</a:t>
            </a:r>
            <a:r>
              <a:rPr lang="en-US" altLang="ko-KR" kern="0" dirty="0" smtClean="0">
                <a:solidFill>
                  <a:schemeClr val="accent4"/>
                </a:solidFill>
                <a:ea typeface="굴림" panose="020B0600000101010101" pitchFamily="50" charset="-127"/>
              </a:rPr>
              <a:t>×10</a:t>
            </a:r>
            <a:r>
              <a:rPr lang="en-US" altLang="ko-KR" kern="0" baseline="50000" dirty="0" smtClean="0">
                <a:solidFill>
                  <a:schemeClr val="accent4"/>
                </a:solidFill>
                <a:ea typeface="굴림" panose="020B0600000101010101" pitchFamily="50" charset="-127"/>
              </a:rPr>
              <a:t>-7</a:t>
            </a:r>
            <a:r>
              <a:rPr lang="en-US" altLang="ko-KR" kern="0" dirty="0" smtClean="0">
                <a:solidFill>
                  <a:schemeClr val="accent4"/>
                </a:solidFill>
                <a:ea typeface="굴림" panose="020B0600000101010101" pitchFamily="50" charset="-127"/>
              </a:rPr>
              <a:t>M</a:t>
            </a:r>
            <a:r>
              <a:rPr lang="en-US" altLang="ko-KR" kern="0" dirty="0">
                <a:solidFill>
                  <a:schemeClr val="accent4"/>
                </a:solidFill>
                <a:ea typeface="굴림" panose="020B0600000101010101" pitchFamily="50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&gt; 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[OH</a:t>
            </a:r>
            <a:r>
              <a:rPr lang="en-US" altLang="ko-KR" kern="0" baseline="50000" dirty="0">
                <a:solidFill>
                  <a:schemeClr val="accent4"/>
                </a:solidFill>
                <a:ea typeface="굴림" charset="-127"/>
              </a:rPr>
              <a:t>-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]</a:t>
            </a:r>
          </a:p>
          <a:p>
            <a:pPr lvl="1"/>
            <a:endParaRPr lang="en-US" altLang="ko-KR" sz="100" kern="0" dirty="0" smtClean="0">
              <a:solidFill>
                <a:schemeClr val="accent4"/>
              </a:solidFill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중성 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용액 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: [H</a:t>
            </a:r>
            <a:r>
              <a:rPr lang="en-US" altLang="ko-KR" kern="0" baseline="-25000" dirty="0">
                <a:solidFill>
                  <a:schemeClr val="accent4"/>
                </a:solidFill>
                <a:ea typeface="굴림" charset="-127"/>
              </a:rPr>
              <a:t>3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O</a:t>
            </a:r>
            <a:r>
              <a:rPr lang="en-US" altLang="ko-KR" kern="0" baseline="50000" dirty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]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= 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1.0</a:t>
            </a:r>
            <a:r>
              <a:rPr lang="en-US" altLang="ko-KR" kern="0" dirty="0">
                <a:solidFill>
                  <a:schemeClr val="accent4"/>
                </a:solidFill>
                <a:ea typeface="굴림" panose="020B0600000101010101" pitchFamily="50" charset="-127"/>
              </a:rPr>
              <a:t>×10</a:t>
            </a:r>
            <a:r>
              <a:rPr lang="en-US" altLang="ko-KR" kern="0" baseline="50000" dirty="0">
                <a:solidFill>
                  <a:schemeClr val="accent4"/>
                </a:solidFill>
                <a:ea typeface="굴림" panose="020B0600000101010101" pitchFamily="50" charset="-127"/>
              </a:rPr>
              <a:t>-7</a:t>
            </a:r>
            <a:r>
              <a:rPr lang="en-US" altLang="ko-KR" kern="0" dirty="0">
                <a:solidFill>
                  <a:schemeClr val="accent4"/>
                </a:solidFill>
                <a:ea typeface="굴림" panose="020B0600000101010101" pitchFamily="50" charset="-127"/>
              </a:rPr>
              <a:t>M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= 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[OH</a:t>
            </a:r>
            <a:r>
              <a:rPr lang="en-US" altLang="ko-KR" kern="0" baseline="50000" dirty="0">
                <a:solidFill>
                  <a:schemeClr val="accent4"/>
                </a:solidFill>
                <a:ea typeface="굴림" charset="-127"/>
              </a:rPr>
              <a:t>-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]</a:t>
            </a:r>
          </a:p>
          <a:p>
            <a:pPr lvl="1"/>
            <a:endParaRPr lang="en-US" altLang="ko-KR" sz="300" kern="0" baseline="50000" dirty="0">
              <a:solidFill>
                <a:srgbClr val="FF0000"/>
              </a:solidFill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염기성 </a:t>
            </a:r>
            <a:r>
              <a:rPr lang="ko-KR" altLang="en-US" kern="0" dirty="0">
                <a:solidFill>
                  <a:schemeClr val="accent4"/>
                </a:solidFill>
                <a:ea typeface="굴림" charset="-127"/>
              </a:rPr>
              <a:t>용액 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: [H</a:t>
            </a:r>
            <a:r>
              <a:rPr lang="en-US" altLang="ko-KR" kern="0" baseline="-25000" dirty="0">
                <a:solidFill>
                  <a:schemeClr val="accent4"/>
                </a:solidFill>
                <a:ea typeface="굴림" charset="-127"/>
              </a:rPr>
              <a:t>3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O</a:t>
            </a:r>
            <a:r>
              <a:rPr lang="en-US" altLang="ko-KR" kern="0" baseline="50000" dirty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]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&lt; 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1.0</a:t>
            </a:r>
            <a:r>
              <a:rPr lang="en-US" altLang="ko-KR" kern="0" dirty="0">
                <a:solidFill>
                  <a:schemeClr val="accent4"/>
                </a:solidFill>
                <a:ea typeface="굴림" panose="020B0600000101010101" pitchFamily="50" charset="-127"/>
              </a:rPr>
              <a:t>×10</a:t>
            </a:r>
            <a:r>
              <a:rPr lang="en-US" altLang="ko-KR" kern="0" baseline="50000" dirty="0">
                <a:solidFill>
                  <a:schemeClr val="accent4"/>
                </a:solidFill>
                <a:ea typeface="굴림" panose="020B0600000101010101" pitchFamily="50" charset="-127"/>
              </a:rPr>
              <a:t>-7</a:t>
            </a:r>
            <a:r>
              <a:rPr lang="en-US" altLang="ko-KR" kern="0" dirty="0">
                <a:solidFill>
                  <a:schemeClr val="accent4"/>
                </a:solidFill>
                <a:ea typeface="굴림" panose="020B0600000101010101" pitchFamily="50" charset="-127"/>
              </a:rPr>
              <a:t>M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&lt; 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[OH</a:t>
            </a:r>
            <a:r>
              <a:rPr lang="en-US" altLang="ko-KR" kern="0" baseline="50000" dirty="0">
                <a:solidFill>
                  <a:schemeClr val="accent4"/>
                </a:solidFill>
                <a:ea typeface="굴림" charset="-127"/>
              </a:rPr>
              <a:t>-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]</a:t>
            </a:r>
            <a:endParaRPr lang="en-US" altLang="ko-KR" sz="3200" kern="0" baseline="50000" dirty="0">
              <a:solidFill>
                <a:srgbClr val="FF0000"/>
              </a:solidFill>
              <a:ea typeface="굴림" charset="-127"/>
            </a:endParaRPr>
          </a:p>
          <a:p>
            <a:pPr lvl="1"/>
            <a:endParaRPr lang="en-US" altLang="ko-KR" kern="0" baseline="50000" dirty="0">
              <a:solidFill>
                <a:srgbClr val="FF0000"/>
              </a:solidFill>
              <a:latin typeface="+mj-lt"/>
              <a:ea typeface="굴림" charset="-127"/>
            </a:endParaRPr>
          </a:p>
          <a:p>
            <a:pPr lvl="1"/>
            <a:endParaRPr lang="en-US" altLang="ko-KR" kern="0" baseline="50000" dirty="0">
              <a:solidFill>
                <a:schemeClr val="accent4"/>
              </a:solidFill>
              <a:latin typeface="+mj-lt"/>
              <a:ea typeface="굴림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/>
          <a:srcRect l="33750" t="30444" r="45500" b="32222"/>
          <a:stretch/>
        </p:blipFill>
        <p:spPr>
          <a:xfrm>
            <a:off x="3106057" y="3771146"/>
            <a:ext cx="3040247" cy="30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9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수소 이온 지수</a:t>
            </a:r>
            <a:r>
              <a:rPr lang="en-US" altLang="ko-KR" dirty="0" smtClean="0">
                <a:ea typeface="굴림" charset="-127"/>
              </a:rPr>
              <a:t>(pH)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산과 염기의 세기를 간단히 표시하기 위해 만든 척도</a:t>
            </a:r>
          </a:p>
          <a:p>
            <a:pPr lvl="1"/>
            <a:endParaRPr lang="en-US" altLang="ko-KR" sz="100" kern="0" dirty="0" smtClean="0">
              <a:solidFill>
                <a:schemeClr val="accent4"/>
              </a:solidFill>
              <a:latin typeface="+mj-lt"/>
              <a:ea typeface="굴림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rcRect l="42250" t="55666" r="43688" b="39223"/>
          <a:stretch/>
        </p:blipFill>
        <p:spPr>
          <a:xfrm>
            <a:off x="2936009" y="5039301"/>
            <a:ext cx="3011390" cy="6156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/>
          <a:srcRect l="43500" t="68222" r="16250" b="16626"/>
          <a:stretch/>
        </p:blipFill>
        <p:spPr>
          <a:xfrm>
            <a:off x="2168221" y="3667076"/>
            <a:ext cx="5317500" cy="112595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/>
          <a:srcRect l="9592" t="68222" r="57915" b="19258"/>
          <a:stretch/>
        </p:blipFill>
        <p:spPr>
          <a:xfrm>
            <a:off x="2425701" y="2422476"/>
            <a:ext cx="4292600" cy="930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4041" y="5082785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(25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℃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에서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3988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수소 이온 지수</a:t>
            </a:r>
            <a:r>
              <a:rPr lang="en-US" altLang="ko-KR" dirty="0" smtClean="0">
                <a:ea typeface="굴림" charset="-127"/>
              </a:rPr>
              <a:t>(pH)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kern="0" dirty="0" smtClean="0">
                <a:ea typeface="굴림" charset="-127"/>
              </a:rPr>
              <a:t>0.1M </a:t>
            </a:r>
            <a:r>
              <a:rPr lang="ko-KR" altLang="en-US" kern="0" dirty="0" smtClean="0">
                <a:ea typeface="굴림" charset="-127"/>
              </a:rPr>
              <a:t>수산화나트륨 수용액의 </a:t>
            </a:r>
            <a:r>
              <a:rPr lang="en-US" altLang="ko-KR" kern="0" dirty="0" smtClean="0">
                <a:ea typeface="굴림" charset="-127"/>
              </a:rPr>
              <a:t>pH</a:t>
            </a:r>
            <a:r>
              <a:rPr lang="ko-KR" altLang="en-US" kern="0" dirty="0" smtClean="0">
                <a:ea typeface="굴림" charset="-127"/>
              </a:rPr>
              <a:t>와 </a:t>
            </a:r>
            <a:r>
              <a:rPr lang="en-US" altLang="ko-KR" kern="0" dirty="0" smtClean="0">
                <a:ea typeface="굴림" charset="-127"/>
              </a:rPr>
              <a:t>pOH</a:t>
            </a:r>
            <a:r>
              <a:rPr lang="ko-KR" altLang="en-US" kern="0" dirty="0" smtClean="0">
                <a:ea typeface="굴림" charset="-127"/>
              </a:rPr>
              <a:t>를 구해 보자</a:t>
            </a:r>
            <a:r>
              <a:rPr lang="en-US" altLang="ko-KR" kern="0" dirty="0" smtClean="0">
                <a:ea typeface="굴림" charset="-127"/>
              </a:rPr>
              <a:t>.</a:t>
            </a:r>
          </a:p>
          <a:p>
            <a:pPr marL="0" indent="0">
              <a:buNone/>
            </a:pPr>
            <a:r>
              <a:rPr lang="en-US" altLang="ko-KR" kern="0" dirty="0" smtClean="0">
                <a:solidFill>
                  <a:srgbClr val="0070C0"/>
                </a:solidFill>
                <a:ea typeface="굴림" charset="-127"/>
              </a:rPr>
              <a:t>(</a:t>
            </a:r>
            <a:r>
              <a:rPr lang="ko-KR" altLang="en-US" kern="0" dirty="0" smtClean="0">
                <a:solidFill>
                  <a:srgbClr val="0070C0"/>
                </a:solidFill>
                <a:ea typeface="굴림" charset="-127"/>
              </a:rPr>
              <a:t>수산화나트륨은 물에 녹아 </a:t>
            </a:r>
            <a:r>
              <a:rPr lang="en-US" altLang="ko-KR" kern="0" dirty="0" smtClean="0">
                <a:solidFill>
                  <a:srgbClr val="0070C0"/>
                </a:solidFill>
                <a:ea typeface="굴림" charset="-127"/>
              </a:rPr>
              <a:t>100% </a:t>
            </a:r>
            <a:r>
              <a:rPr lang="ko-KR" altLang="en-US" kern="0" dirty="0" smtClean="0">
                <a:solidFill>
                  <a:srgbClr val="0070C0"/>
                </a:solidFill>
                <a:ea typeface="굴림" charset="-127"/>
              </a:rPr>
              <a:t>이온화한다고 가정</a:t>
            </a:r>
            <a:r>
              <a:rPr lang="en-US" altLang="ko-KR" kern="0" dirty="0" smtClean="0">
                <a:solidFill>
                  <a:srgbClr val="0070C0"/>
                </a:solidFill>
                <a:ea typeface="굴림" charset="-127"/>
              </a:rPr>
              <a:t>)</a:t>
            </a:r>
            <a:endParaRPr lang="ko-KR" altLang="en-US" kern="0" dirty="0" smtClean="0">
              <a:solidFill>
                <a:srgbClr val="0070C0"/>
              </a:solidFill>
              <a:ea typeface="굴림" charset="-127"/>
            </a:endParaRPr>
          </a:p>
          <a:p>
            <a:pPr lvl="1"/>
            <a:endParaRPr lang="en-US" altLang="ko-KR" sz="100" kern="0" dirty="0" smtClean="0">
              <a:solidFill>
                <a:schemeClr val="accent4"/>
              </a:solidFill>
              <a:latin typeface="+mj-lt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99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>
                <a:ea typeface="굴림" charset="-127"/>
              </a:rPr>
              <a:t>공통 이온 효과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어떤 평형 상태에 그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평형에 참여하는 이온과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공통되는 이온을 넣으면</a:t>
            </a:r>
            <a:r>
              <a:rPr lang="ko-KR" altLang="en-US" kern="0" dirty="0" smtClean="0">
                <a:ea typeface="굴림" charset="-127"/>
              </a:rPr>
              <a:t> 그 이온의 농도가 감소하는 </a:t>
            </a:r>
            <a:endParaRPr lang="en-US" altLang="ko-KR" kern="0" dirty="0" smtClean="0"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   </a:t>
            </a:r>
            <a:r>
              <a:rPr lang="ko-KR" altLang="en-US" kern="0" dirty="0" smtClean="0">
                <a:ea typeface="굴림" charset="-127"/>
              </a:rPr>
              <a:t>방향으로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평형이 이동</a:t>
            </a:r>
            <a:r>
              <a:rPr lang="ko-KR" altLang="en-US" kern="0" dirty="0" smtClean="0">
                <a:ea typeface="굴림" charset="-127"/>
              </a:rPr>
              <a:t>하는 현상</a:t>
            </a:r>
            <a:endParaRPr lang="en-US" altLang="ko-KR" kern="0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08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공통 이온 효과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ko-KR" altLang="en-US" kern="0" dirty="0" smtClean="0">
                <a:ea typeface="굴림" charset="-127"/>
              </a:rPr>
              <a:t>예</a:t>
            </a:r>
            <a:r>
              <a:rPr lang="en-US" altLang="ko-KR" kern="0" dirty="0" smtClean="0">
                <a:ea typeface="굴림" charset="-127"/>
              </a:rPr>
              <a:t>1) </a:t>
            </a:r>
            <a:r>
              <a:rPr lang="ko-KR" altLang="en-US" kern="0" dirty="0">
                <a:ea typeface="굴림" charset="-127"/>
              </a:rPr>
              <a:t>평형 상태의 </a:t>
            </a:r>
            <a:r>
              <a:rPr lang="en-US" altLang="ko-KR" kern="0" dirty="0" smtClean="0">
                <a:ea typeface="굴림" charset="-127"/>
              </a:rPr>
              <a:t>CH</a:t>
            </a:r>
            <a:r>
              <a:rPr lang="en-US" altLang="ko-KR" kern="0" baseline="-25000" dirty="0" smtClean="0">
                <a:ea typeface="굴림" charset="-127"/>
              </a:rPr>
              <a:t>3</a:t>
            </a:r>
            <a:r>
              <a:rPr lang="en-US" altLang="ko-KR" kern="0" dirty="0" smtClean="0">
                <a:ea typeface="굴림" charset="-127"/>
              </a:rPr>
              <a:t>COOH </a:t>
            </a:r>
            <a:r>
              <a:rPr lang="ko-KR" altLang="en-US" kern="0" dirty="0" smtClean="0">
                <a:ea typeface="굴림" charset="-127"/>
              </a:rPr>
              <a:t>수용액에 </a:t>
            </a:r>
            <a:r>
              <a:rPr lang="en-US" altLang="ko-KR" kern="0" dirty="0" smtClean="0">
                <a:ea typeface="굴림" charset="-127"/>
              </a:rPr>
              <a:t>CH</a:t>
            </a:r>
            <a:r>
              <a:rPr lang="en-US" altLang="ko-KR" kern="0" baseline="-25000" dirty="0" smtClean="0">
                <a:ea typeface="굴림" charset="-127"/>
              </a:rPr>
              <a:t>3</a:t>
            </a:r>
            <a:r>
              <a:rPr lang="en-US" altLang="ko-KR" kern="0" dirty="0" smtClean="0">
                <a:ea typeface="굴림" charset="-127"/>
              </a:rPr>
              <a:t>COONa(s)</a:t>
            </a:r>
          </a:p>
          <a:p>
            <a:pPr marL="0" indent="0">
              <a:buNone/>
            </a:pPr>
            <a:r>
              <a:rPr lang="en-US" altLang="ko-KR" kern="0" dirty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     </a:t>
            </a:r>
            <a:r>
              <a:rPr lang="ko-KR" altLang="en-US" kern="0" dirty="0" smtClean="0">
                <a:ea typeface="굴림" charset="-127"/>
              </a:rPr>
              <a:t>를</a:t>
            </a:r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넣을 </a:t>
            </a:r>
            <a:r>
              <a:rPr lang="ko-KR" altLang="en-US" kern="0" dirty="0">
                <a:ea typeface="굴림" charset="-127"/>
              </a:rPr>
              <a:t>경우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21875" t="46889" r="24125" b="40445"/>
          <a:stretch/>
        </p:blipFill>
        <p:spPr>
          <a:xfrm>
            <a:off x="611560" y="2942332"/>
            <a:ext cx="8229600" cy="1085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0256" y="4513684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24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역반응이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우세하게 진행된다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0256" y="5059784"/>
            <a:ext cx="6965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CH</a:t>
            </a:r>
            <a:r>
              <a:rPr lang="en-US" altLang="ko-KR" sz="2400" baseline="-250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3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COOH + CH</a:t>
            </a:r>
            <a:r>
              <a:rPr lang="en-US" altLang="ko-KR" sz="2400" baseline="-250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3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COONa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혼합용액이</a:t>
            </a:r>
            <a:endParaRPr lang="en-US" altLang="ko-KR" sz="24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dirty="0">
                <a:solidFill>
                  <a:srgbClr val="FF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   CH</a:t>
            </a:r>
            <a:r>
              <a:rPr lang="en-US" altLang="ko-KR" sz="2400" baseline="-250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3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COOH </a:t>
            </a:r>
            <a:r>
              <a:rPr lang="ko-KR" altLang="en-US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수용액보다 약한 산성을 나타낸다</a:t>
            </a:r>
            <a:r>
              <a:rPr lang="en-US" altLang="ko-KR" sz="24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.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940152" y="2942332"/>
            <a:ext cx="2035448" cy="5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67252" y="3513832"/>
            <a:ext cx="2035448" cy="5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0382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5513</TotalTime>
  <Words>628</Words>
  <Application>Microsoft Office PowerPoint</Application>
  <PresentationFormat>화면 슬라이드 쇼(4:3)</PresentationFormat>
  <Paragraphs>132</Paragraphs>
  <Slides>18</Slides>
  <Notes>17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광장</vt:lpstr>
      <vt:lpstr>산과 염기의 평형(1)</vt:lpstr>
      <vt:lpstr>물의 자동 이온화</vt:lpstr>
      <vt:lpstr>물의 자동 이온화</vt:lpstr>
      <vt:lpstr>물의 자동 이온화</vt:lpstr>
      <vt:lpstr>물의 자동 이온화</vt:lpstr>
      <vt:lpstr>수소 이온 지수(pH)</vt:lpstr>
      <vt:lpstr>수소 이온 지수(pH)</vt:lpstr>
      <vt:lpstr>공통 이온 효과</vt:lpstr>
      <vt:lpstr>공통 이온 효과</vt:lpstr>
      <vt:lpstr>공통 이온 효과</vt:lpstr>
      <vt:lpstr>염의 가수분해</vt:lpstr>
      <vt:lpstr>염의 가수분해</vt:lpstr>
      <vt:lpstr>염의 가수분해</vt:lpstr>
      <vt:lpstr>염의 가수분해</vt:lpstr>
      <vt:lpstr>염의 가수분해</vt:lpstr>
      <vt:lpstr>염의 가수분해</vt:lpstr>
      <vt:lpstr>슬라이드 17</vt:lpstr>
      <vt:lpstr>가나다라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한범준</dc:creator>
  <cp:lastModifiedBy>BJ</cp:lastModifiedBy>
  <cp:revision>1056</cp:revision>
  <cp:lastPrinted>2013-03-07T00:26:02Z</cp:lastPrinted>
  <dcterms:created xsi:type="dcterms:W3CDTF">2013-03-05T02:18:42Z</dcterms:created>
  <dcterms:modified xsi:type="dcterms:W3CDTF">2018-02-09T04:01:03Z</dcterms:modified>
</cp:coreProperties>
</file>