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1" r:id="rId1"/>
  </p:sldMasterIdLst>
  <p:notesMasterIdLst>
    <p:notesMasterId r:id="rId18"/>
  </p:notesMasterIdLst>
  <p:sldIdLst>
    <p:sldId id="358" r:id="rId2"/>
    <p:sldId id="374" r:id="rId3"/>
    <p:sldId id="375" r:id="rId4"/>
    <p:sldId id="376" r:id="rId5"/>
    <p:sldId id="377" r:id="rId6"/>
    <p:sldId id="378" r:id="rId7"/>
    <p:sldId id="379" r:id="rId8"/>
    <p:sldId id="382" r:id="rId9"/>
    <p:sldId id="380" r:id="rId10"/>
    <p:sldId id="383" r:id="rId11"/>
    <p:sldId id="384" r:id="rId12"/>
    <p:sldId id="385" r:id="rId13"/>
    <p:sldId id="387" r:id="rId14"/>
    <p:sldId id="386" r:id="rId15"/>
    <p:sldId id="338" r:id="rId16"/>
    <p:sldId id="330" r:id="rId17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1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1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1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1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1AD"/>
    <a:srgbClr val="47ABE3"/>
    <a:srgbClr val="409EC4"/>
    <a:srgbClr val="DDE6B8"/>
    <a:srgbClr val="B4C763"/>
    <a:srgbClr val="57D3C1"/>
    <a:srgbClr val="90C9F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86" autoAdjust="0"/>
    <p:restoredTop sz="51736" autoAdjust="0"/>
  </p:normalViewPr>
  <p:slideViewPr>
    <p:cSldViewPr>
      <p:cViewPr>
        <p:scale>
          <a:sx n="66" d="100"/>
          <a:sy n="66" d="100"/>
        </p:scale>
        <p:origin x="-305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굴림" charset="-127"/>
              </a:defRPr>
            </a:lvl1pPr>
          </a:lstStyle>
          <a:p>
            <a:endParaRPr lang="en-US" altLang="ko-KR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굴림" charset="-127"/>
              </a:defRPr>
            </a:lvl1pPr>
          </a:lstStyle>
          <a:p>
            <a:endParaRPr lang="en-US" altLang="ko-KR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굴림" charset="-127"/>
              </a:defRPr>
            </a:lvl1pPr>
          </a:lstStyle>
          <a:p>
            <a:endParaRPr lang="en-US" altLang="ko-KR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굴림" charset="-127"/>
              </a:defRPr>
            </a:lvl1pPr>
          </a:lstStyle>
          <a:p>
            <a:fld id="{F976CCFE-F6C5-4B1F-A2D1-76591D85DE73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277897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642370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smtClean="0"/>
              <a:t>(</a:t>
            </a:r>
            <a:r>
              <a:rPr lang="ko-KR" altLang="en-US" baseline="0" dirty="0" smtClean="0"/>
              <a:t>승화곡선에서 </a:t>
            </a:r>
            <a:r>
              <a:rPr lang="en-US" altLang="ko-KR" baseline="0" dirty="0" smtClean="0"/>
              <a:t>AT </a:t>
            </a:r>
            <a:r>
              <a:rPr lang="ko-KR" altLang="en-US" baseline="0" dirty="0" smtClean="0"/>
              <a:t>곡선의 </a:t>
            </a:r>
            <a:r>
              <a:rPr lang="ko-KR" altLang="en-US" baseline="0" dirty="0" err="1" smtClean="0"/>
              <a:t>압력값은</a:t>
            </a:r>
            <a:r>
              <a:rPr lang="ko-KR" altLang="en-US" baseline="0" dirty="0" smtClean="0"/>
              <a:t> 고체의 증기압력이기도 함</a:t>
            </a:r>
            <a:r>
              <a:rPr lang="en-US" altLang="ko-KR" baseline="0" dirty="0" smtClean="0"/>
              <a:t>.)</a:t>
            </a: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err="1" smtClean="0"/>
              <a:t>삼중점</a:t>
            </a:r>
            <a:r>
              <a:rPr lang="ko-KR" altLang="en-US" baseline="0" dirty="0" smtClean="0"/>
              <a:t> 위치의 중요성</a:t>
            </a:r>
            <a:r>
              <a:rPr lang="en-US" altLang="ko-KR" baseline="0" dirty="0" smtClean="0"/>
              <a:t>… </a:t>
            </a:r>
            <a:r>
              <a:rPr lang="ko-KR" altLang="en-US" baseline="0" dirty="0" err="1" smtClean="0"/>
              <a:t>삼중점</a:t>
            </a:r>
            <a:r>
              <a:rPr lang="ko-KR" altLang="en-US" baseline="0" dirty="0" smtClean="0"/>
              <a:t> 위치에 따라 상태변화의 양상이 다르게 나타남</a:t>
            </a:r>
            <a:r>
              <a:rPr lang="en-US" altLang="ko-KR" baseline="0" dirty="0" smtClean="0"/>
              <a:t>..</a:t>
            </a: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물의 경우 </a:t>
            </a:r>
            <a:r>
              <a:rPr lang="ko-KR" altLang="en-US" baseline="0" dirty="0" err="1" smtClean="0"/>
              <a:t>삼중점의</a:t>
            </a:r>
            <a:r>
              <a:rPr lang="ko-KR" altLang="en-US" baseline="0" dirty="0" smtClean="0"/>
              <a:t> 위치가 </a:t>
            </a:r>
            <a:r>
              <a:rPr lang="en-US" altLang="ko-KR" baseline="0" dirty="0" smtClean="0"/>
              <a:t>1</a:t>
            </a:r>
            <a:r>
              <a:rPr lang="ko-KR" altLang="en-US" baseline="0" dirty="0" smtClean="0"/>
              <a:t>기압 아래이기 때문에 우리가 세 가지 상태를 모두 관찰할 수 있음</a:t>
            </a:r>
            <a:endParaRPr lang="en-US" altLang="ko-KR" baseline="0" dirty="0" smtClean="0"/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이산화탄소의 경우 </a:t>
            </a:r>
            <a:r>
              <a:rPr lang="ko-KR" altLang="en-US" baseline="0" dirty="0" err="1" smtClean="0"/>
              <a:t>삼중점의</a:t>
            </a:r>
            <a:r>
              <a:rPr lang="ko-KR" altLang="en-US" baseline="0" dirty="0" smtClean="0"/>
              <a:t> 위치가 </a:t>
            </a:r>
            <a:r>
              <a:rPr lang="en-US" altLang="ko-KR" baseline="0" dirty="0" smtClean="0"/>
              <a:t>1</a:t>
            </a:r>
            <a:r>
              <a:rPr lang="ko-KR" altLang="en-US" baseline="0" dirty="0" smtClean="0"/>
              <a:t>기압 위이기 때문에 어떠한 온도라도 액체상태를 관찰할 수 없음</a:t>
            </a:r>
            <a:r>
              <a:rPr lang="en-US" altLang="ko-KR" baseline="0" dirty="0" smtClean="0"/>
              <a:t>.</a:t>
            </a: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smtClean="0"/>
              <a:t>(</a:t>
            </a:r>
            <a:r>
              <a:rPr lang="ko-KR" altLang="en-US" baseline="0" dirty="0" smtClean="0"/>
              <a:t>그렇다면 이산화탄소의 액체상태를 관찰하려면</a:t>
            </a:r>
            <a:r>
              <a:rPr lang="en-US" altLang="ko-KR" baseline="0" dirty="0" smtClean="0"/>
              <a:t>? </a:t>
            </a:r>
            <a:r>
              <a:rPr lang="ko-KR" altLang="en-US" baseline="0" dirty="0" smtClean="0"/>
              <a:t>외부 압력을 </a:t>
            </a:r>
            <a:r>
              <a:rPr lang="ko-KR" altLang="en-US" baseline="0" dirty="0" err="1" smtClean="0"/>
              <a:t>삼중점</a:t>
            </a:r>
            <a:r>
              <a:rPr lang="ko-KR" altLang="en-US" baseline="0" dirty="0" smtClean="0"/>
              <a:t> 이상으로 </a:t>
            </a:r>
            <a:r>
              <a:rPr lang="ko-KR" altLang="en-US" baseline="0" dirty="0" err="1" smtClean="0"/>
              <a:t>올려줘야함</a:t>
            </a:r>
            <a:r>
              <a:rPr lang="en-US" altLang="ko-KR" baseline="0" dirty="0" smtClean="0"/>
              <a:t>.)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485013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503659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020744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증기압력의 개념을 이해하면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이제 끓는점의 정의를 다시 생각해보아야 한다</a:t>
            </a:r>
            <a:r>
              <a:rPr lang="en-US" altLang="ko-KR" baseline="0" dirty="0" smtClean="0"/>
              <a:t>. </a:t>
            </a: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기존에 우리는 끓는점이란 액체가 기체로 변할 때의 온도라고 생각해왔다</a:t>
            </a:r>
            <a:r>
              <a:rPr lang="en-US" altLang="ko-KR" baseline="0" dirty="0" smtClean="0"/>
              <a:t>. </a:t>
            </a: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하지만 이는 정의가 </a:t>
            </a:r>
            <a:r>
              <a:rPr lang="ko-KR" altLang="en-US" baseline="0" dirty="0" err="1" smtClean="0"/>
              <a:t>될수</a:t>
            </a:r>
            <a:r>
              <a:rPr lang="ko-KR" altLang="en-US" baseline="0" dirty="0" smtClean="0"/>
              <a:t> 없는데 그 이유는 끓는점보다 낮은 온도에서도 액체는 증발이 일어나기 때문이다</a:t>
            </a:r>
            <a:r>
              <a:rPr lang="en-US" altLang="ko-KR" baseline="0" dirty="0" smtClean="0"/>
              <a:t>.</a:t>
            </a: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증발과 끓음의 차이에 대해 먼저 짚고 넘어가자면</a:t>
            </a:r>
            <a:r>
              <a:rPr lang="en-US" altLang="ko-KR" baseline="0" dirty="0" smtClean="0"/>
              <a:t>, ~~~</a:t>
            </a: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사실 액체는 항상 표면이든 내부든 기화가 일어난다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다만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표면의 액체 분자가 기체가 되면 바로 표면 밖으로 날아가버릴 수 있지만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액체 내부에서 기체가 되면 표면까지 올라오고 난 후에야 밖으로 빠져나갈 수 있다</a:t>
            </a:r>
            <a:r>
              <a:rPr lang="en-US" altLang="ko-KR" baseline="0" dirty="0" smtClean="0"/>
              <a:t>. </a:t>
            </a: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여기서 문제가 되는 것이 대기압이다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액체 밖에서는 많은 공기분자들이 </a:t>
            </a:r>
            <a:r>
              <a:rPr lang="en-US" altLang="ko-KR" baseline="0" dirty="0" smtClean="0"/>
              <a:t>1</a:t>
            </a:r>
            <a:r>
              <a:rPr lang="ko-KR" altLang="en-US" baseline="0" dirty="0" smtClean="0"/>
              <a:t>기압으로 액체를 누르고 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액체 내부에서 만들어진 기포가 형성이 되면 그 기포 안에서 기체가 압력을 나타내게 되는데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이 압력이 </a:t>
            </a:r>
            <a:r>
              <a:rPr lang="en-US" altLang="ko-KR" baseline="0" dirty="0" smtClean="0"/>
              <a:t>1</a:t>
            </a:r>
            <a:r>
              <a:rPr lang="ko-KR" altLang="en-US" baseline="0" dirty="0" smtClean="0"/>
              <a:t>기압보다 작기 때문에 형성되자 마자 곧바로 액체로 돌아가게 되는 것이다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온도를 올려주면 이 기포 안의 압력이 점점 커지게 되고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일정 온도에 도달했을 때 그 압력이 </a:t>
            </a:r>
            <a:r>
              <a:rPr lang="en-US" altLang="ko-KR" baseline="0" dirty="0" smtClean="0"/>
              <a:t>1</a:t>
            </a:r>
            <a:r>
              <a:rPr lang="ko-KR" altLang="en-US" baseline="0" dirty="0" smtClean="0"/>
              <a:t>기압과 같아지게 된다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이 때부터는 기포가 터지지 않고 표면까지 떠오를 수 있게 되고 표면에 도착한 기포는 밖으로 빠져나가게 되는 것이다</a:t>
            </a:r>
            <a:r>
              <a:rPr lang="en-US" altLang="ko-KR" baseline="0" dirty="0" smtClean="0"/>
              <a:t>.</a:t>
            </a: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즉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끓음이라는 현상은 액체의 증기압력과 외부압력이 같아져야 가능한 것이다</a:t>
            </a:r>
            <a:r>
              <a:rPr lang="en-US" altLang="ko-KR" baseline="0" dirty="0" smtClean="0"/>
              <a:t>. </a:t>
            </a: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이것을 이용하면 끓는점을 이렇게 </a:t>
            </a:r>
            <a:r>
              <a:rPr lang="ko-KR" altLang="en-US" baseline="0" dirty="0" err="1" smtClean="0"/>
              <a:t>정의내릴</a:t>
            </a:r>
            <a:r>
              <a:rPr lang="ko-KR" altLang="en-US" baseline="0" dirty="0" smtClean="0"/>
              <a:t> 수 있다</a:t>
            </a:r>
            <a:r>
              <a:rPr lang="en-US" altLang="ko-KR" baseline="0" dirty="0" smtClean="0"/>
              <a:t>. </a:t>
            </a: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우리가 일상생활에서 물의 끓는점은 </a:t>
            </a:r>
            <a:r>
              <a:rPr lang="en-US" altLang="ko-KR" baseline="0" dirty="0" smtClean="0"/>
              <a:t>100</a:t>
            </a:r>
            <a:r>
              <a:rPr lang="ko-KR" altLang="en-US" baseline="0" dirty="0" smtClean="0"/>
              <a:t>도라고 하지만 높은 산에서는 그보다 낮은 온도에서 끓는다는 것을 알고 있을 것이다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대기압이 낮아지기 때문에 더 낮은 온도에서 증기압력이 대기압에 도달할 수 있는 것이다</a:t>
            </a:r>
            <a:r>
              <a:rPr lang="en-US" altLang="ko-KR" baseline="0" dirty="0" smtClean="0"/>
              <a:t>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957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각 삼각형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제목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7" name="부제목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grpSp>
        <p:nvGrpSpPr>
          <p:cNvPr id="2" name="그룹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자유형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자유형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자유형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직선 연결선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날짜 개체 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en-US" altLang="ko-KR"/>
          </a:p>
        </p:txBody>
      </p:sp>
      <p:sp>
        <p:nvSpPr>
          <p:cNvPr id="19" name="바닥글 개체 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altLang="ko-KR"/>
          </a:p>
        </p:txBody>
      </p:sp>
      <p:sp>
        <p:nvSpPr>
          <p:cNvPr id="27" name="슬라이드 번호 개체 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4783D61-3C99-403C-A9D7-80686AEF5235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3E2AF9-4BAA-4997-8F7C-9C0F567C409E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4F29CA-C8BA-4BAF-840C-7DB547F8A940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D22AB8-455E-4179-A22A-F6399C289168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91CF87-21E1-427B-98BE-6651AE667527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7" name="갈매기형 수장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갈매기형 수장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5A3E8D-9239-48A8-9079-CCD1689BA475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0F24F9-1BD6-4D09-B594-C45458E6D0C3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14E684-2DCD-40D8-88B2-A6D2433697A1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20DDD81-FA67-4F50-BA3F-8FE58E6CE41D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736E5A-FD4C-4711-9B39-66EA563A497B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FC6055F-83E7-4CE1-B6E6-66EEA056B2B1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8" name="자유형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자유형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직각 삼각형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직선 연결선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갈매기형 수장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갈매기형 수장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자유형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직각 삼각형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직선 연결선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제목 개체 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0" name="텍스트 개체 틀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altLang="ko-KR"/>
          </a:p>
        </p:txBody>
      </p:sp>
      <p:sp>
        <p:nvSpPr>
          <p:cNvPr id="22" name="바닥글 개체 틀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3A21D22-81D6-4255-9AF4-CFA547924B08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hf sldNum="0" hdr="0" dt="0"/>
  <p:txStyles>
    <p:titleStyle>
      <a:lvl1pPr algn="l" rtl="0" eaLnBrk="1" latinLnBrk="1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1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1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1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1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1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5" Type="http://schemas.openxmlformats.org/officeDocument/2006/relationships/image" Target="../media/image9.png"/><Relationship Id="rId4" Type="http://schemas.microsoft.com/office/2007/relationships/media" Target="../media/media1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9512" y="2564954"/>
            <a:ext cx="8784976" cy="1008062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sz="6700" smtClean="0">
                <a:ea typeface="굴림" charset="-127"/>
              </a:rPr>
              <a:t>상 평형</a:t>
            </a:r>
            <a:endParaRPr lang="ko-KR" altLang="en-US" sz="6700" dirty="0">
              <a:ea typeface="굴림" charset="-127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3989101"/>
            <a:ext cx="4464050" cy="360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ko-KR" sz="1800" dirty="0" smtClean="0">
                <a:ea typeface="굴림" charset="-127"/>
              </a:rPr>
              <a:t>p. 149 ~ 151</a:t>
            </a:r>
            <a:endParaRPr lang="en-US" altLang="ko-KR" sz="1800" dirty="0"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err="1" smtClean="0">
                <a:ea typeface="굴림" charset="-127"/>
              </a:rPr>
              <a:t>상평형</a:t>
            </a:r>
            <a:r>
              <a:rPr lang="ko-KR" altLang="en-US" dirty="0" smtClean="0">
                <a:ea typeface="굴림" charset="-127"/>
              </a:rPr>
              <a:t> 그림</a:t>
            </a:r>
            <a:endParaRPr lang="en-US" altLang="ko-KR" dirty="0">
              <a:ea typeface="굴림" charset="-127"/>
            </a:endParaRPr>
          </a:p>
        </p:txBody>
      </p:sp>
      <p:pic>
        <p:nvPicPr>
          <p:cNvPr id="6146" name="Picture 2" descr="F:\화학2 참고자료\화학2(천재)CD\고등학교 화학II CD2\E-Book\Data\Add\그림자료\3단원\down\150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9144000" cy="410935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085900" y="5504532"/>
            <a:ext cx="2839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&lt;</a:t>
            </a:r>
            <a:r>
              <a:rPr lang="ko-KR" altLang="en-US" sz="2400" dirty="0" smtClean="0"/>
              <a:t>물의 </a:t>
            </a:r>
            <a:r>
              <a:rPr lang="ko-KR" altLang="en-US" sz="2400" dirty="0" err="1" smtClean="0"/>
              <a:t>상평형</a:t>
            </a:r>
            <a:r>
              <a:rPr lang="ko-KR" altLang="en-US" sz="2400" dirty="0" smtClean="0"/>
              <a:t> 그림</a:t>
            </a:r>
            <a:r>
              <a:rPr lang="en-US" altLang="ko-KR" sz="2400" dirty="0" smtClean="0"/>
              <a:t>&gt;</a:t>
            </a:r>
            <a:endParaRPr lang="ko-KR" alt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076056" y="5504532"/>
            <a:ext cx="4070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&lt;</a:t>
            </a:r>
            <a:r>
              <a:rPr lang="ko-KR" altLang="en-US" sz="2400" dirty="0" smtClean="0"/>
              <a:t>이산화탄소의 </a:t>
            </a:r>
            <a:r>
              <a:rPr lang="ko-KR" altLang="en-US" sz="2400" dirty="0" err="1" smtClean="0"/>
              <a:t>상평형</a:t>
            </a:r>
            <a:r>
              <a:rPr lang="ko-KR" altLang="en-US" sz="2400" dirty="0" smtClean="0"/>
              <a:t> 그림</a:t>
            </a:r>
            <a:r>
              <a:rPr lang="en-US" altLang="ko-KR" sz="2400" dirty="0" smtClean="0"/>
              <a:t>&gt;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err="1" smtClean="0">
                <a:ea typeface="굴림" charset="-127"/>
              </a:rPr>
              <a:t>상평형</a:t>
            </a:r>
            <a:r>
              <a:rPr lang="ko-KR" altLang="en-US" dirty="0" smtClean="0">
                <a:ea typeface="굴림" charset="-127"/>
              </a:rPr>
              <a:t> 그림</a:t>
            </a:r>
            <a:endParaRPr lang="en-US" altLang="ko-KR" dirty="0">
              <a:ea typeface="굴림" charset="-127"/>
            </a:endParaRPr>
          </a:p>
        </p:txBody>
      </p:sp>
      <p:pic>
        <p:nvPicPr>
          <p:cNvPr id="6146" name="Picture 2" descr="F:\화학2 참고자료\화학2(천재)CD\고등학교 화학II CD2\E-Book\Data\Add\그림자료\3단원\down\150-2.jpg"/>
          <p:cNvPicPr>
            <a:picLocks noChangeAspect="1" noChangeArrowheads="1"/>
          </p:cNvPicPr>
          <p:nvPr/>
        </p:nvPicPr>
        <p:blipFill>
          <a:blip r:embed="rId3" cstate="print"/>
          <a:srcRect l="1649" t="6047" r="50787" b="4104"/>
          <a:stretch>
            <a:fillRect/>
          </a:stretch>
        </p:blipFill>
        <p:spPr bwMode="auto">
          <a:xfrm>
            <a:off x="4740424" y="965324"/>
            <a:ext cx="4398144" cy="3733800"/>
          </a:xfrm>
          <a:prstGeom prst="rect">
            <a:avLst/>
          </a:prstGeom>
          <a:noFill/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685212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융해 곡선</a:t>
            </a:r>
            <a:r>
              <a:rPr lang="en-US" altLang="ko-KR" kern="0" dirty="0" smtClean="0">
                <a:ea typeface="굴림" charset="-127"/>
              </a:rPr>
              <a:t>(C-T)</a:t>
            </a:r>
            <a:endParaRPr lang="ko-KR" altLang="en-US" kern="0" dirty="0" smtClean="0"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고체와 액체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가 공존하는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>
              <a:buNone/>
            </a:pP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 온도와 압력을 나타냄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.</a:t>
            </a: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압력에 따른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어는점 변화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를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>
              <a:buNone/>
            </a:pP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 볼 수 있음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.</a:t>
            </a: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gray">
          <a:xfrm>
            <a:off x="420688" y="4493341"/>
            <a:ext cx="8685212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증기 압력 곡선</a:t>
            </a:r>
            <a:r>
              <a:rPr lang="en-US" altLang="ko-KR" kern="0" dirty="0" smtClean="0">
                <a:ea typeface="굴림" charset="-127"/>
              </a:rPr>
              <a:t>(</a:t>
            </a:r>
            <a:r>
              <a:rPr lang="ko-KR" altLang="en-US" kern="0" dirty="0" smtClean="0">
                <a:ea typeface="굴림" charset="-127"/>
              </a:rPr>
              <a:t>기화 곡선</a:t>
            </a:r>
            <a:r>
              <a:rPr lang="en-US" altLang="ko-KR" kern="0" dirty="0" smtClean="0">
                <a:ea typeface="굴림" charset="-127"/>
              </a:rPr>
              <a:t>, B-T)</a:t>
            </a:r>
            <a:endParaRPr lang="ko-KR" altLang="en-US" kern="0" dirty="0" smtClean="0"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액체와 기체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가 공존하는 온도와 압력을 나타냄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.</a:t>
            </a: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압력에 따른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끓는점 변화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를 볼 수 있음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.</a:t>
            </a: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dirty="0" err="1" smtClean="0">
                <a:ea typeface="굴림" charset="-127"/>
              </a:rPr>
              <a:t>상평형</a:t>
            </a:r>
            <a:r>
              <a:rPr lang="ko-KR" altLang="en-US" dirty="0" smtClean="0">
                <a:ea typeface="굴림" charset="-127"/>
              </a:rPr>
              <a:t> 그림</a:t>
            </a:r>
            <a:endParaRPr lang="en-US" altLang="ko-KR" dirty="0">
              <a:ea typeface="굴림" charset="-127"/>
            </a:endParaRPr>
          </a:p>
        </p:txBody>
      </p:sp>
      <p:pic>
        <p:nvPicPr>
          <p:cNvPr id="6146" name="Picture 2" descr="F:\화학2 참고자료\화학2(천재)CD\고등학교 화학II CD2\E-Book\Data\Add\그림자료\3단원\down\150-2.jpg"/>
          <p:cNvPicPr>
            <a:picLocks noChangeAspect="1" noChangeArrowheads="1"/>
          </p:cNvPicPr>
          <p:nvPr/>
        </p:nvPicPr>
        <p:blipFill>
          <a:blip r:embed="rId3" cstate="print"/>
          <a:srcRect l="1649" t="6047" r="50787" b="4104"/>
          <a:stretch>
            <a:fillRect/>
          </a:stretch>
        </p:blipFill>
        <p:spPr bwMode="auto">
          <a:xfrm>
            <a:off x="4740424" y="965324"/>
            <a:ext cx="4398144" cy="3733800"/>
          </a:xfrm>
          <a:prstGeom prst="rect">
            <a:avLst/>
          </a:prstGeom>
          <a:noFill/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685212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승화 곡선</a:t>
            </a:r>
            <a:r>
              <a:rPr lang="en-US" altLang="ko-KR" kern="0" dirty="0" smtClean="0">
                <a:ea typeface="굴림" charset="-127"/>
              </a:rPr>
              <a:t>(A-T)</a:t>
            </a:r>
            <a:endParaRPr lang="ko-KR" altLang="en-US" kern="0" dirty="0" smtClean="0"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고체와 기체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가 공존하는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>
              <a:buNone/>
            </a:pP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 온도와 압력을 나타냄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압력에 따른 </a:t>
            </a:r>
            <a:r>
              <a:rPr lang="ko-KR" altLang="en-US" kern="0" dirty="0" err="1" smtClean="0">
                <a:solidFill>
                  <a:srgbClr val="FF0000"/>
                </a:solidFill>
                <a:ea typeface="굴림" charset="-127"/>
              </a:rPr>
              <a:t>승화점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 변화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를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>
              <a:buNone/>
            </a:pP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 볼 수 있음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.</a:t>
            </a: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gray">
          <a:xfrm>
            <a:off x="420688" y="4448646"/>
            <a:ext cx="8685212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err="1" smtClean="0">
                <a:solidFill>
                  <a:srgbClr val="FF0000"/>
                </a:solidFill>
                <a:ea typeface="굴림" charset="-127"/>
              </a:rPr>
              <a:t>삼중점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(T)</a:t>
            </a:r>
            <a:endParaRPr lang="ko-KR" altLang="en-US" kern="0" dirty="0" smtClean="0">
              <a:solidFill>
                <a:srgbClr val="FF0000"/>
              </a:solidFill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고체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,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 액체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,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 기체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가 모두 공존하는 온도와 압력을 나타냄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.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 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ience! - Cyclohexane at the Triple Poin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1701361"/>
            <a:ext cx="9144000" cy="5143500"/>
          </a:xfrm>
          <a:prstGeom prst="rect">
            <a:avLst/>
          </a:prstGeom>
        </p:spPr>
      </p:pic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dirty="0" err="1" smtClean="0">
                <a:ea typeface="굴림" charset="-127"/>
              </a:rPr>
              <a:t>삼중점에서의</a:t>
            </a:r>
            <a:r>
              <a:rPr lang="ko-KR" altLang="en-US" dirty="0" smtClean="0">
                <a:ea typeface="굴림" charset="-127"/>
              </a:rPr>
              <a:t> </a:t>
            </a:r>
            <a:r>
              <a:rPr lang="ko-KR" altLang="en-US" dirty="0" err="1" smtClean="0">
                <a:ea typeface="굴림" charset="-127"/>
              </a:rPr>
              <a:t>사이클로헥세인</a:t>
            </a:r>
            <a:endParaRPr lang="en-US" altLang="ko-KR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18560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47480"/>
            <a:ext cx="8229600" cy="1143000"/>
          </a:xfrm>
        </p:spPr>
        <p:txBody>
          <a:bodyPr/>
          <a:lstStyle/>
          <a:p>
            <a:r>
              <a:rPr lang="en-US" altLang="ko-KR" dirty="0" smtClean="0">
                <a:ea typeface="굴림" charset="-127"/>
              </a:rPr>
              <a:t>2015 9</a:t>
            </a:r>
            <a:r>
              <a:rPr lang="ko-KR" altLang="en-US" dirty="0" smtClean="0">
                <a:ea typeface="굴림" charset="-127"/>
              </a:rPr>
              <a:t>월 평가원</a:t>
            </a:r>
            <a:endParaRPr lang="en-US" altLang="ko-KR" dirty="0">
              <a:ea typeface="굴림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/>
          <a:srcRect l="18572" t="20666" r="16476" b="71132"/>
          <a:stretch/>
        </p:blipFill>
        <p:spPr>
          <a:xfrm>
            <a:off x="1" y="865701"/>
            <a:ext cx="9144000" cy="649533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 cstate="print"/>
          <a:srcRect l="18572" t="62357" r="16476" b="33437"/>
          <a:stretch/>
        </p:blipFill>
        <p:spPr>
          <a:xfrm>
            <a:off x="1" y="4327195"/>
            <a:ext cx="10714998" cy="39027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3" cstate="print"/>
          <a:srcRect l="42748" t="33411" r="40653" b="42389"/>
          <a:stretch/>
        </p:blipFill>
        <p:spPr>
          <a:xfrm>
            <a:off x="2874150" y="1693719"/>
            <a:ext cx="3267973" cy="267986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3" cstate="print"/>
          <a:srcRect l="18572" t="89436" r="16476" b="4788"/>
          <a:stretch/>
        </p:blipFill>
        <p:spPr>
          <a:xfrm>
            <a:off x="1" y="6376311"/>
            <a:ext cx="9003302" cy="450309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3" cstate="print"/>
          <a:srcRect l="18572" t="71094" r="44097" b="12499"/>
          <a:stretch/>
        </p:blipFill>
        <p:spPr>
          <a:xfrm>
            <a:off x="0" y="4914899"/>
            <a:ext cx="5995555" cy="148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46400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2" name="WordArt 6"/>
          <p:cNvSpPr>
            <a:spLocks noChangeArrowheads="1" noChangeShapeType="1" noTextEdit="1"/>
          </p:cNvSpPr>
          <p:nvPr/>
        </p:nvSpPr>
        <p:spPr bwMode="gray">
          <a:xfrm>
            <a:off x="4787900" y="3141663"/>
            <a:ext cx="4103688" cy="5762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altLang="ko-KR" sz="3600" b="1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folHlink"/>
                    </a:gs>
                    <a:gs pos="100000">
                      <a:schemeClr val="tx1"/>
                    </a:gs>
                  </a:gsLst>
                  <a:lin ang="0" scaled="1"/>
                </a:gradFill>
                <a:effectLst>
                  <a:outerShdw dist="71842" dir="27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Thank You !</a:t>
            </a:r>
            <a:endParaRPr lang="ko-KR" altLang="en-US" sz="36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folHlink"/>
                  </a:gs>
                  <a:gs pos="100000">
                    <a:schemeClr val="tx1"/>
                  </a:gs>
                </a:gsLst>
                <a:lin ang="0" scaled="1"/>
              </a:gradFill>
              <a:effectLst>
                <a:outerShdw dist="71842" dir="2700000" algn="ctr" rotWithShape="0">
                  <a:srgbClr val="868686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823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dirty="0" err="1" smtClean="0">
                <a:ea typeface="굴림" charset="-127"/>
              </a:rPr>
              <a:t>가나다라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err="1" smtClean="0">
                <a:ea typeface="굴림" charset="-127"/>
              </a:rPr>
              <a:t>가나다라</a:t>
            </a:r>
            <a:endParaRPr lang="ko-KR" altLang="en-US" kern="0" dirty="0" smtClean="0">
              <a:ea typeface="굴림" charset="-127"/>
            </a:endParaRPr>
          </a:p>
          <a:p>
            <a:pPr lvl="1"/>
            <a:r>
              <a:rPr lang="ko-KR" altLang="en-US" kern="0" dirty="0" err="1" smtClean="0">
                <a:solidFill>
                  <a:schemeClr val="accent4"/>
                </a:solidFill>
                <a:ea typeface="굴림" charset="-127"/>
              </a:rPr>
              <a:t>가나다라</a:t>
            </a: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083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dirty="0" smtClean="0">
                <a:ea typeface="굴림" charset="-127"/>
              </a:rPr>
              <a:t>액체의 증기 압력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증발</a:t>
            </a: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액체 분자가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표면에서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 다른 분자와의 인력을 끊고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>
              <a:buNone/>
            </a:pP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 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기체 상태의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증기로 되는 현상</a:t>
            </a:r>
            <a:endParaRPr lang="en-US" altLang="ko-KR" kern="0" dirty="0">
              <a:solidFill>
                <a:srgbClr val="FF0000"/>
              </a:solidFill>
              <a:ea typeface="굴림" charset="-127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gray">
          <a:xfrm>
            <a:off x="420688" y="3247684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응축</a:t>
            </a:r>
            <a:r>
              <a:rPr lang="en-US" altLang="ko-KR" kern="0" dirty="0" smtClean="0">
                <a:ea typeface="굴림" charset="-127"/>
              </a:rPr>
              <a:t>(</a:t>
            </a:r>
            <a:r>
              <a:rPr lang="ko-KR" altLang="en-US" kern="0" dirty="0" smtClean="0">
                <a:ea typeface="굴림" charset="-127"/>
              </a:rPr>
              <a:t>응결</a:t>
            </a:r>
            <a:r>
              <a:rPr lang="en-US" altLang="ko-KR" kern="0" dirty="0" smtClean="0">
                <a:ea typeface="굴림" charset="-127"/>
              </a:rPr>
              <a:t>)</a:t>
            </a:r>
            <a:endParaRPr lang="ko-KR" altLang="en-US" kern="0" dirty="0" smtClean="0"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증발한 기체 상태의 분자 중 운동에너지를 적게 가지고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>
              <a:buNone/>
            </a:pP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 있던 분자가 액체 표면에 충돌하여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다시 액체로 되돌아 </a:t>
            </a:r>
            <a:endParaRPr lang="en-US" altLang="ko-KR" kern="0" dirty="0" smtClean="0">
              <a:solidFill>
                <a:srgbClr val="FF0000"/>
              </a:solidFill>
              <a:ea typeface="굴림" charset="-127"/>
            </a:endParaRPr>
          </a:p>
          <a:p>
            <a:pPr lvl="1">
              <a:buNone/>
            </a:pP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  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가는 현상</a:t>
            </a:r>
            <a:endParaRPr lang="en-US" altLang="ko-KR" kern="0" dirty="0">
              <a:solidFill>
                <a:srgbClr val="FF0000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dirty="0" smtClean="0">
                <a:ea typeface="굴림" charset="-127"/>
              </a:rPr>
              <a:t>액체의 증기 압력</a:t>
            </a:r>
            <a:endParaRPr lang="en-US" altLang="ko-KR" dirty="0">
              <a:ea typeface="굴림" charset="-127"/>
            </a:endParaRPr>
          </a:p>
        </p:txBody>
      </p:sp>
      <p:pic>
        <p:nvPicPr>
          <p:cNvPr id="1026" name="Picture 2" descr="F:\화학2 참고자료\화학2(천재)CD\고등학교 화학II CD2\E-Book\Data\Add\그림자료\3단원\down\149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7936" y="1878304"/>
            <a:ext cx="3622170" cy="3062864"/>
          </a:xfrm>
          <a:prstGeom prst="rect">
            <a:avLst/>
          </a:prstGeom>
          <a:noFill/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gray">
          <a:xfrm>
            <a:off x="1249357" y="5127319"/>
            <a:ext cx="7175648" cy="492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1">
              <a:buNone/>
            </a:pP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&lt;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밀폐 용기 속 액체의 증발 속도와 응축 속도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&gt;</a:t>
            </a: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  <p:pic>
        <p:nvPicPr>
          <p:cNvPr id="1027" name="Picture 3" descr="F:\화학2 참고자료\화학2 사진및그림자료\3-1-02(상평형과용해평형)\3-1-02-개념02(동적평형상태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20888"/>
            <a:ext cx="5364088" cy="2037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dirty="0" smtClean="0">
                <a:ea typeface="굴림" charset="-127"/>
              </a:rPr>
              <a:t>액체의 증기 압력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증기 압력과 동적 평형 상태</a:t>
            </a: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일정한 온도의 밀폐된 용기 속에 액체를 넣어두었을 때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>
              <a:buNone/>
            </a:pP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 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증발 속도와 응축 속도가 같은 동적 평형 상태에서</a:t>
            </a:r>
            <a:endParaRPr lang="en-US" altLang="ko-KR" kern="0" dirty="0" smtClean="0">
              <a:solidFill>
                <a:srgbClr val="FF0000"/>
              </a:solidFill>
              <a:ea typeface="굴림" charset="-127"/>
            </a:endParaRPr>
          </a:p>
          <a:p>
            <a:pPr lvl="1">
              <a:buNone/>
            </a:pP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 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액체의 증기가 나타내는 압력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>
              <a:buNone/>
            </a:pPr>
            <a:endParaRPr lang="en-US" altLang="ko-KR" sz="1100" kern="0" dirty="0" smtClean="0">
              <a:solidFill>
                <a:schemeClr val="accent4"/>
              </a:solidFill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온도에 의해서만 변하고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,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액체의 양과는 무관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하다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. </a:t>
            </a:r>
          </a:p>
          <a:p>
            <a:pPr lvl="1">
              <a:buNone/>
            </a:pP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dirty="0" smtClean="0">
                <a:ea typeface="굴림" charset="-127"/>
              </a:rPr>
              <a:t>증기 압력의 측정</a:t>
            </a:r>
            <a:endParaRPr lang="en-US" altLang="ko-KR" dirty="0">
              <a:ea typeface="굴림" charset="-127"/>
            </a:endParaRPr>
          </a:p>
        </p:txBody>
      </p:sp>
      <p:pic>
        <p:nvPicPr>
          <p:cNvPr id="2050" name="Picture 2" descr="F:\화학2 참고자료\화학2 사진및그림자료\3-1-02(상평형과용해평형)\3-1-02-개념04(증기압력측정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12776"/>
            <a:ext cx="7848872" cy="4229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dirty="0" smtClean="0">
                <a:ea typeface="굴림" charset="-127"/>
              </a:rPr>
              <a:t>증기 압력의 크기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용기의 크기나 액체의 양과는 무관하다</a:t>
            </a:r>
            <a:r>
              <a:rPr lang="en-US" altLang="ko-KR" kern="0" dirty="0" smtClean="0">
                <a:ea typeface="굴림" charset="-127"/>
              </a:rPr>
              <a:t>.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gray">
          <a:xfrm>
            <a:off x="420688" y="2194793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온도가 높을수록 </a:t>
            </a:r>
            <a:r>
              <a:rPr lang="ko-KR" altLang="en-US" kern="0" dirty="0" smtClean="0">
                <a:ea typeface="굴림" charset="-127"/>
              </a:rPr>
              <a:t>증기압력은 커진다</a:t>
            </a:r>
            <a:r>
              <a:rPr lang="en-US" altLang="ko-KR" kern="0" dirty="0" smtClean="0">
                <a:ea typeface="굴림" charset="-127"/>
              </a:rPr>
              <a:t>.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gray">
          <a:xfrm>
            <a:off x="420688" y="2834074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분자간의 인력이 작은 액체일수록 </a:t>
            </a:r>
            <a:r>
              <a:rPr lang="ko-KR" altLang="en-US" kern="0" dirty="0" smtClean="0">
                <a:ea typeface="굴림" charset="-127"/>
              </a:rPr>
              <a:t>증기압력은 크다</a:t>
            </a:r>
            <a:r>
              <a:rPr lang="en-US" altLang="ko-KR" kern="0" dirty="0" smtClean="0">
                <a:ea typeface="굴림" charset="-127"/>
              </a:rPr>
              <a:t>.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</p:txBody>
      </p:sp>
      <p:pic>
        <p:nvPicPr>
          <p:cNvPr id="2" name="Picture 2" descr="F:\화학2 참고자료\화학2(천재)CD\고등학교 화학II CD2\E-Book\Data\Add\그림자료\3단원\down\149-2.jpg"/>
          <p:cNvPicPr>
            <a:picLocks noChangeAspect="1" noChangeArrowheads="1"/>
          </p:cNvPicPr>
          <p:nvPr/>
        </p:nvPicPr>
        <p:blipFill rotWithShape="1">
          <a:blip r:embed="rId3" cstate="print"/>
          <a:srcRect t="4387"/>
          <a:stretch/>
        </p:blipFill>
        <p:spPr bwMode="auto">
          <a:xfrm>
            <a:off x="4278908" y="3356992"/>
            <a:ext cx="4014564" cy="35024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dirty="0" smtClean="0">
                <a:ea typeface="굴림" charset="-127"/>
              </a:rPr>
              <a:t>증기 압력과 끓는점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증발과 끓음</a:t>
            </a: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증발 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: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액체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표면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에서 기화가 일어나는 현상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끓음 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: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액체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표면과 내부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에서 기화가 일어나는 현상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gray">
          <a:xfrm>
            <a:off x="420688" y="3590589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증기압력과 끓는점</a:t>
            </a: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끓는점 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: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액체의 증기 압력과 외부 압력이 같을 때의 온도</a:t>
            </a:r>
            <a:endParaRPr lang="en-US" altLang="ko-KR" kern="0" dirty="0" smtClean="0">
              <a:solidFill>
                <a:srgbClr val="FF0000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dirty="0" smtClean="0">
                <a:ea typeface="굴림" charset="-127"/>
              </a:rPr>
              <a:t>증기 압력과 끓는점</a:t>
            </a:r>
            <a:endParaRPr lang="en-US" altLang="ko-KR" dirty="0">
              <a:ea typeface="굴림" charset="-127"/>
            </a:endParaRPr>
          </a:p>
        </p:txBody>
      </p:sp>
      <p:pic>
        <p:nvPicPr>
          <p:cNvPr id="5123" name="Picture 3" descr="F:\화학2 참고자료\화학2 사진및그림자료\3-1-02(상평형과용해평형)\3-1-02-개념07(증기압력곡선).jpg"/>
          <p:cNvPicPr>
            <a:picLocks noChangeAspect="1" noChangeArrowheads="1"/>
          </p:cNvPicPr>
          <p:nvPr/>
        </p:nvPicPr>
        <p:blipFill rotWithShape="1">
          <a:blip r:embed="rId3" cstate="print"/>
          <a:srcRect b="3151"/>
          <a:stretch/>
        </p:blipFill>
        <p:spPr bwMode="auto">
          <a:xfrm>
            <a:off x="1629780" y="1124744"/>
            <a:ext cx="5678524" cy="5616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dirty="0" smtClean="0">
                <a:ea typeface="굴림" charset="-127"/>
              </a:rPr>
              <a:t>증기 압력과 끓는점</a:t>
            </a:r>
            <a:endParaRPr lang="en-US" altLang="ko-KR" dirty="0">
              <a:ea typeface="굴림" charset="-127"/>
            </a:endParaRPr>
          </a:p>
        </p:txBody>
      </p:sp>
      <p:pic>
        <p:nvPicPr>
          <p:cNvPr id="4098" name="Picture 2" descr="F:\화학2 참고자료\화학2(천재)CD\고등학교 화학II CD2\E-Book\Data\Add\그림자료\3단원\down\150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072200"/>
            <a:ext cx="3870300" cy="52525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11735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광장">
  <a:themeElements>
    <a:clrScheme name="광장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광장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5174</TotalTime>
  <Words>576</Words>
  <Application>Microsoft Office PowerPoint</Application>
  <PresentationFormat>화면 슬라이드 쇼(4:3)</PresentationFormat>
  <Paragraphs>91</Paragraphs>
  <Slides>16</Slides>
  <Notes>15</Notes>
  <HiddenSlides>1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17" baseType="lpstr">
      <vt:lpstr>광장</vt:lpstr>
      <vt:lpstr>상 평형</vt:lpstr>
      <vt:lpstr>액체의 증기 압력</vt:lpstr>
      <vt:lpstr>액체의 증기 압력</vt:lpstr>
      <vt:lpstr>액체의 증기 압력</vt:lpstr>
      <vt:lpstr>증기 압력의 측정</vt:lpstr>
      <vt:lpstr>증기 압력의 크기</vt:lpstr>
      <vt:lpstr>증기 압력과 끓는점</vt:lpstr>
      <vt:lpstr>증기 압력과 끓는점</vt:lpstr>
      <vt:lpstr>증기 압력과 끓는점</vt:lpstr>
      <vt:lpstr>상평형 그림</vt:lpstr>
      <vt:lpstr>상평형 그림</vt:lpstr>
      <vt:lpstr>상평형 그림</vt:lpstr>
      <vt:lpstr>삼중점에서의 사이클로헥세인</vt:lpstr>
      <vt:lpstr>2015 9월 평가원</vt:lpstr>
      <vt:lpstr>슬라이드 15</vt:lpstr>
      <vt:lpstr>가나다라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한범준</dc:creator>
  <cp:lastModifiedBy>BJ</cp:lastModifiedBy>
  <cp:revision>888</cp:revision>
  <cp:lastPrinted>2013-03-07T00:26:02Z</cp:lastPrinted>
  <dcterms:created xsi:type="dcterms:W3CDTF">2013-03-05T02:18:42Z</dcterms:created>
  <dcterms:modified xsi:type="dcterms:W3CDTF">2018-02-09T03:58:49Z</dcterms:modified>
</cp:coreProperties>
</file>