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18"/>
  </p:notesMasterIdLst>
  <p:sldIdLst>
    <p:sldId id="358" r:id="rId2"/>
    <p:sldId id="361" r:id="rId3"/>
    <p:sldId id="366" r:id="rId4"/>
    <p:sldId id="367" r:id="rId5"/>
    <p:sldId id="368" r:id="rId6"/>
    <p:sldId id="362" r:id="rId7"/>
    <p:sldId id="369" r:id="rId8"/>
    <p:sldId id="363" r:id="rId9"/>
    <p:sldId id="370" r:id="rId10"/>
    <p:sldId id="372" r:id="rId11"/>
    <p:sldId id="371" r:id="rId12"/>
    <p:sldId id="364" r:id="rId13"/>
    <p:sldId id="373" r:id="rId14"/>
    <p:sldId id="374" r:id="rId15"/>
    <p:sldId id="338" r:id="rId16"/>
    <p:sldId id="330" r:id="rId1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BE3"/>
    <a:srgbClr val="409EC4"/>
    <a:srgbClr val="DDE6B8"/>
    <a:srgbClr val="B4C763"/>
    <a:srgbClr val="33C1AD"/>
    <a:srgbClr val="57D3C1"/>
    <a:srgbClr val="90C9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69097" autoAdjust="0"/>
  </p:normalViewPr>
  <p:slideViewPr>
    <p:cSldViewPr>
      <p:cViewPr varScale="1">
        <p:scale>
          <a:sx n="79" d="100"/>
          <a:sy n="79" d="100"/>
        </p:scale>
        <p:origin x="-26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굴림" charset="-127"/>
              </a:defRPr>
            </a:lvl1pPr>
          </a:lstStyle>
          <a:p>
            <a:fld id="{F976CCFE-F6C5-4B1F-A2D1-76591D85DE7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27789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642370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504993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64957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1136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117541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117541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02074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68889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651728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468980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629948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323638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62158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6CCFE-F6C5-4B1F-A2D1-76591D85DE73}" type="slidenum">
              <a:rPr lang="ko-KR" altLang="en-US" smtClean="0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55471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783D61-3C99-403C-A9D7-80686AEF5235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E2AF9-4BAA-4997-8F7C-9C0F567C409E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F29CA-C8BA-4BAF-840C-7DB547F8A940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22AB8-455E-4179-A22A-F6399C289168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91CF87-21E1-427B-98BE-6651AE66752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5A3E8D-9239-48A8-9079-CCD1689BA475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0F24F9-1BD6-4D09-B594-C45458E6D0C3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4E684-2DCD-40D8-88B2-A6D2433697A1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DDD81-FA67-4F50-BA3F-8FE58E6CE41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736E5A-FD4C-4711-9B39-66EA563A497B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C6055F-83E7-4CE1-B6E6-66EEA056B2B1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ko-KR" smtClean="0"/>
              <a:t>www.themegallery.com</a:t>
            </a:r>
            <a:endParaRPr lang="en-US" altLang="ko-KR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A21D22-81D6-4255-9AF4-CFA547924B0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sldNum="0" hdr="0" dt="0"/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2564954"/>
            <a:ext cx="8784976" cy="1008062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6700" dirty="0" smtClean="0">
                <a:ea typeface="굴림" charset="-127"/>
              </a:rPr>
              <a:t>열역학 제 </a:t>
            </a:r>
            <a:r>
              <a:rPr lang="en-US" altLang="ko-KR" sz="6700" dirty="0" smtClean="0">
                <a:ea typeface="굴림" charset="-127"/>
              </a:rPr>
              <a:t>2</a:t>
            </a:r>
            <a:r>
              <a:rPr lang="ko-KR" altLang="en-US" sz="6700" dirty="0" smtClean="0">
                <a:ea typeface="굴림" charset="-127"/>
              </a:rPr>
              <a:t>법칙</a:t>
            </a:r>
            <a:endParaRPr lang="ko-KR" altLang="en-US" sz="6700" dirty="0">
              <a:ea typeface="굴림" charset="-127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989101"/>
            <a:ext cx="4464050" cy="360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1800" dirty="0" smtClean="0">
                <a:ea typeface="굴림" charset="-127"/>
              </a:rPr>
              <a:t>p. 105 ~ 112</a:t>
            </a:r>
            <a:endParaRPr lang="en-US" altLang="ko-KR" sz="1800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엔트로피 변화와 자발성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279" y="1711750"/>
            <a:ext cx="8506140" cy="2664296"/>
          </a:xfrm>
          <a:prstGeom prst="rect">
            <a:avLst/>
          </a:prstGeom>
        </p:spPr>
      </p:pic>
      <p:pic>
        <p:nvPicPr>
          <p:cNvPr id="2049" name="_x80165744" descr="DRW000017e030b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02770"/>
            <a:ext cx="4076700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2657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엔트로피 변화와 자발성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>
                <a:ea typeface="굴림" charset="-127"/>
              </a:rPr>
              <a:t>엔트로피 변화</a:t>
            </a:r>
            <a:r>
              <a:rPr lang="en-US" altLang="ko-KR" kern="0" dirty="0">
                <a:ea typeface="굴림" charset="-127"/>
              </a:rPr>
              <a:t>(</a:t>
            </a:r>
            <a:r>
              <a:rPr lang="en-US" altLang="ko-KR" kern="0" dirty="0">
                <a:latin typeface="맑은 고딕" panose="020B0503020000020004" pitchFamily="50" charset="-127"/>
              </a:rPr>
              <a:t>△S)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en-US" altLang="ko-KR" kern="0" dirty="0">
                <a:solidFill>
                  <a:schemeClr val="accent4"/>
                </a:solidFill>
                <a:latin typeface="맑은 고딕" panose="020B0503020000020004" pitchFamily="50" charset="-127"/>
              </a:rPr>
              <a:t>△S = S</a:t>
            </a:r>
            <a:r>
              <a:rPr lang="ko-KR" altLang="en-US" kern="0" baseline="-25000" dirty="0">
                <a:solidFill>
                  <a:schemeClr val="accent4"/>
                </a:solidFill>
                <a:latin typeface="맑은 고딕" panose="020B0503020000020004" pitchFamily="50" charset="-127"/>
              </a:rPr>
              <a:t>최종</a:t>
            </a:r>
            <a:r>
              <a:rPr lang="ko-KR" altLang="en-US" kern="0" dirty="0">
                <a:solidFill>
                  <a:schemeClr val="accent4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kern="0" dirty="0">
                <a:solidFill>
                  <a:schemeClr val="accent4"/>
                </a:solidFill>
                <a:latin typeface="맑은 고딕" panose="020B0503020000020004" pitchFamily="50" charset="-127"/>
              </a:rPr>
              <a:t>– S</a:t>
            </a:r>
            <a:r>
              <a:rPr lang="ko-KR" altLang="en-US" kern="0" baseline="-25000" dirty="0">
                <a:solidFill>
                  <a:schemeClr val="accent4"/>
                </a:solidFill>
                <a:latin typeface="맑은 고딕" panose="020B0503020000020004" pitchFamily="50" charset="-127"/>
              </a:rPr>
              <a:t>초기</a:t>
            </a:r>
            <a:endParaRPr lang="en-US" altLang="ko-KR" kern="0" baseline="-25000" dirty="0">
              <a:solidFill>
                <a:schemeClr val="accent4"/>
              </a:solidFill>
              <a:latin typeface="맑은 고딕" panose="020B0503020000020004" pitchFamily="50" charset="-127"/>
            </a:endParaRPr>
          </a:p>
          <a:p>
            <a:pPr lvl="1"/>
            <a:r>
              <a:rPr lang="en-US" altLang="ko-KR" kern="0" dirty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△S &gt; 0 </a:t>
            </a:r>
            <a:r>
              <a:rPr lang="ko-KR" altLang="en-US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인 과정은 자발적인 과정</a:t>
            </a:r>
            <a:endParaRPr lang="en-US" altLang="ko-KR" kern="0" dirty="0" smtClean="0">
              <a:solidFill>
                <a:schemeClr val="accent4"/>
              </a:solidFill>
              <a:latin typeface="맑은 고딕" panose="020B0503020000020004" pitchFamily="50" charset="-127"/>
              <a:ea typeface="굴림" charset="-127"/>
            </a:endParaRPr>
          </a:p>
          <a:p>
            <a:pPr lvl="1"/>
            <a:r>
              <a:rPr lang="ko-KR" altLang="en-US" kern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굴림" charset="-127"/>
              </a:rPr>
              <a:t>여기서 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△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 = △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S</a:t>
            </a:r>
            <a:r>
              <a:rPr lang="ko-KR" altLang="en-US" kern="0" baseline="-250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계</a:t>
            </a:r>
            <a:r>
              <a:rPr lang="ko-KR" altLang="en-US" kern="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+ 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△</a:t>
            </a:r>
            <a:r>
              <a:rPr lang="en-US" altLang="ko-KR" kern="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S</a:t>
            </a:r>
            <a:r>
              <a:rPr lang="ko-KR" altLang="en-US" kern="0" baseline="-2500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주위</a:t>
            </a:r>
            <a:endParaRPr lang="en-US" altLang="ko-KR" kern="0" baseline="-25000" dirty="0">
              <a:solidFill>
                <a:srgbClr val="FF0000"/>
              </a:solidFill>
              <a:latin typeface="맑은 고딕" panose="020B0503020000020004" pitchFamily="50" charset="-127"/>
            </a:endParaRPr>
          </a:p>
          <a:p>
            <a:pPr marL="457200" lvl="1" indent="0">
              <a:buNone/>
            </a:pP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735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열역학 제 </a:t>
            </a:r>
            <a:r>
              <a:rPr lang="en-US" altLang="ko-KR" dirty="0" smtClean="0">
                <a:ea typeface="굴림" charset="-127"/>
              </a:rPr>
              <a:t>2</a:t>
            </a:r>
            <a:r>
              <a:rPr lang="ko-KR" altLang="en-US" dirty="0" smtClean="0">
                <a:ea typeface="굴림" charset="-127"/>
              </a:rPr>
              <a:t>법칙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전체</a:t>
            </a:r>
            <a:r>
              <a:rPr lang="en-US" altLang="ko-KR" kern="0" dirty="0" smtClean="0">
                <a:ea typeface="굴림" charset="-127"/>
              </a:rPr>
              <a:t>(</a:t>
            </a:r>
            <a:r>
              <a:rPr lang="ko-KR" altLang="en-US" kern="0" dirty="0" smtClean="0">
                <a:ea typeface="굴림" charset="-127"/>
              </a:rPr>
              <a:t>우주</a:t>
            </a:r>
            <a:r>
              <a:rPr lang="en-US" altLang="ko-KR" kern="0" dirty="0" smtClean="0">
                <a:ea typeface="굴림" charset="-127"/>
              </a:rPr>
              <a:t>)</a:t>
            </a:r>
            <a:r>
              <a:rPr lang="ko-KR" altLang="en-US" kern="0" dirty="0" smtClean="0">
                <a:ea typeface="굴림" charset="-127"/>
              </a:rPr>
              <a:t>에서 일어나는 자발적인 과정은 항상</a:t>
            </a:r>
            <a:endParaRPr lang="en-US" altLang="ko-KR" kern="0" dirty="0" smtClean="0">
              <a:ea typeface="굴림" charset="-127"/>
            </a:endParaRPr>
          </a:p>
          <a:p>
            <a:pPr marL="0" indent="0">
              <a:buNone/>
            </a:pPr>
            <a:r>
              <a:rPr lang="en-US" altLang="ko-KR" kern="0" dirty="0">
                <a:ea typeface="굴림" charset="-127"/>
              </a:rPr>
              <a:t> </a:t>
            </a:r>
            <a:r>
              <a:rPr lang="en-US" altLang="ko-KR" kern="0" dirty="0" smtClean="0">
                <a:ea typeface="굴림" charset="-127"/>
              </a:rPr>
              <a:t>  </a:t>
            </a:r>
            <a:r>
              <a:rPr lang="ko-KR" altLang="en-US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rgbClr val="FF0000"/>
                </a:solidFill>
                <a:ea typeface="굴림" charset="-127"/>
              </a:rPr>
              <a:t>전체 엔트로피가 증가하는 방향</a:t>
            </a:r>
            <a:r>
              <a:rPr lang="ko-KR" altLang="en-US" kern="0" dirty="0" smtClean="0">
                <a:ea typeface="굴림" charset="-127"/>
              </a:rPr>
              <a:t>으로 진행된다</a:t>
            </a:r>
            <a:r>
              <a:rPr lang="en-US" altLang="ko-KR" kern="0" dirty="0">
                <a:ea typeface="굴림" charset="-127"/>
              </a:rPr>
              <a:t>.</a:t>
            </a:r>
            <a:endParaRPr lang="ko-KR" altLang="en-US" kern="0" dirty="0" smtClean="0">
              <a:ea typeface="굴림" charset="-127"/>
            </a:endParaRPr>
          </a:p>
        </p:txBody>
      </p:sp>
      <p:pic>
        <p:nvPicPr>
          <p:cNvPr id="3073" name="_x80166704" descr="DRW000017e030c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057" y="3032511"/>
            <a:ext cx="4491516" cy="43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4437112"/>
            <a:ext cx="4466287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3200" dirty="0" smtClean="0"/>
              <a:t>발열반응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☞ △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</a:t>
            </a:r>
            <a:r>
              <a:rPr lang="ko-KR" altLang="en-US" sz="3200" baseline="-25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주위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 0</a:t>
            </a:r>
          </a:p>
          <a:p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흡열반응 ☞ △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</a:t>
            </a:r>
            <a:r>
              <a:rPr lang="ko-KR" altLang="en-US" sz="3200" baseline="-25000" dirty="0">
                <a:latin typeface="맑은 고딕" panose="020B0503020000020004" pitchFamily="50" charset="-127"/>
              </a:rPr>
              <a:t> </a:t>
            </a:r>
            <a:r>
              <a:rPr lang="ko-KR" altLang="en-US" sz="3200" baseline="-25000" dirty="0" smtClean="0">
                <a:latin typeface="맑은 고딕" panose="020B0503020000020004" pitchFamily="50" charset="-127"/>
              </a:rPr>
              <a:t>주위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&lt; 0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3248695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열역학 제 </a:t>
            </a:r>
            <a:r>
              <a:rPr lang="en-US" altLang="ko-KR" dirty="0" smtClean="0">
                <a:ea typeface="굴림" charset="-127"/>
              </a:rPr>
              <a:t>2</a:t>
            </a:r>
            <a:r>
              <a:rPr lang="ko-KR" altLang="en-US" dirty="0" smtClean="0">
                <a:ea typeface="굴림" charset="-127"/>
              </a:rPr>
              <a:t>법칙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584"/>
          <a:stretch>
            <a:fillRect/>
          </a:stretch>
        </p:blipFill>
        <p:spPr>
          <a:xfrm>
            <a:off x="0" y="1484784"/>
            <a:ext cx="9156246" cy="404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59980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열역학 제 </a:t>
            </a:r>
            <a:r>
              <a:rPr lang="en-US" altLang="ko-KR" dirty="0" smtClean="0">
                <a:ea typeface="굴림" charset="-127"/>
              </a:rPr>
              <a:t>2</a:t>
            </a:r>
            <a:r>
              <a:rPr lang="ko-KR" altLang="en-US" dirty="0" smtClean="0">
                <a:ea typeface="굴림" charset="-127"/>
              </a:rPr>
              <a:t>법칙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416"/>
          <a:stretch>
            <a:fillRect/>
          </a:stretch>
        </p:blipFill>
        <p:spPr>
          <a:xfrm>
            <a:off x="0" y="1202958"/>
            <a:ext cx="9202790" cy="45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59980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WordArt 6"/>
          <p:cNvSpPr>
            <a:spLocks noChangeArrowheads="1" noChangeShapeType="1" noTextEdit="1"/>
          </p:cNvSpPr>
          <p:nvPr/>
        </p:nvSpPr>
        <p:spPr bwMode="gray">
          <a:xfrm>
            <a:off x="4787900" y="3141663"/>
            <a:ext cx="4103688" cy="576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2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dirty="0" err="1" smtClean="0">
                <a:ea typeface="굴림" charset="-127"/>
              </a:rPr>
              <a:t>가나다라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err="1" smtClean="0">
                <a:ea typeface="굴림" charset="-127"/>
              </a:rPr>
              <a:t>가나다라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ko-KR" altLang="en-US" kern="0" dirty="0" err="1" smtClean="0">
                <a:solidFill>
                  <a:schemeClr val="accent4"/>
                </a:solidFill>
                <a:ea typeface="굴림" charset="-127"/>
              </a:rPr>
              <a:t>가나다라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mtClean="0">
                <a:ea typeface="굴림" charset="-127"/>
              </a:rPr>
              <a:t>자발적 변화와 비자발적 변화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/>
          <a:srcRect l="24645" t="29613" r="38666" b="25556"/>
          <a:stretch/>
        </p:blipFill>
        <p:spPr>
          <a:xfrm>
            <a:off x="1547664" y="1417638"/>
            <a:ext cx="6480277" cy="44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838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자발적 변화와 비자발적 변화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자발적 변화</a:t>
            </a: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외부의 영향 없이 스스로 일어나는 변화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lvl="1"/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Ex)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뜨거운 물을 공기 중에 두면 식는다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      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물에 잉크를 떨어뜨리면 물 전체로 잉크가 퍼진다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420688" y="3745514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비자발적 변화</a:t>
            </a: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외부의 영향이 있을 때만 일어나는 변화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lvl="1"/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Ex)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뜨거운 물이 더 뜨거워진다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</a:p>
          <a:p>
            <a:pPr marL="457200" lvl="1" indent="0">
              <a:buNone/>
            </a:pP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       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물에 퍼져있는 잉크가 모여 잉크방울을 만든다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514470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659091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자발적 변화와 비자발적 변화의 방향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물에 잉크방울을 떨어뜨렸을 경우</a:t>
            </a:r>
          </a:p>
        </p:txBody>
      </p:sp>
      <p:pic>
        <p:nvPicPr>
          <p:cNvPr id="1026" name="Picture 2" descr="http://vodfile2.edupia.com/dle/2Images/data2/256632_1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607" y="2035370"/>
            <a:ext cx="7771314" cy="291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오른쪽 화살표 9"/>
          <p:cNvSpPr/>
          <p:nvPr/>
        </p:nvSpPr>
        <p:spPr>
          <a:xfrm>
            <a:off x="2105980" y="5068416"/>
            <a:ext cx="5112568" cy="392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255619" y="499914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/>
              <a:t>자발적</a:t>
            </a:r>
            <a:endParaRPr lang="ko-KR" altLang="en-US" sz="2400" dirty="0"/>
          </a:p>
        </p:txBody>
      </p:sp>
      <p:sp>
        <p:nvSpPr>
          <p:cNvPr id="13" name="오른쪽 화살표 12"/>
          <p:cNvSpPr/>
          <p:nvPr/>
        </p:nvSpPr>
        <p:spPr>
          <a:xfrm rot="10800000">
            <a:off x="2022853" y="5622597"/>
            <a:ext cx="5112568" cy="392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83850" y="556718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mtClean="0"/>
              <a:t>비자발적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875292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659091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자발적 변화와 비자발적 변화의 방향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55" y="2569663"/>
            <a:ext cx="9324528" cy="2984481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콕으로 연결된 두 용기의 한쪽에만 기체를 넣고</a:t>
            </a:r>
            <a:endParaRPr lang="en-US" altLang="ko-KR" kern="0" dirty="0" smtClean="0">
              <a:ea typeface="굴림" charset="-127"/>
            </a:endParaRPr>
          </a:p>
          <a:p>
            <a:pPr marL="0" indent="0">
              <a:buNone/>
            </a:pPr>
            <a:r>
              <a:rPr lang="en-US" altLang="ko-KR" kern="0" dirty="0">
                <a:ea typeface="굴림" charset="-127"/>
              </a:rPr>
              <a:t> </a:t>
            </a:r>
            <a:r>
              <a:rPr lang="en-US" altLang="ko-KR" kern="0" dirty="0" smtClean="0">
                <a:ea typeface="굴림" charset="-127"/>
              </a:rPr>
              <a:t>   </a:t>
            </a:r>
            <a:r>
              <a:rPr lang="ko-KR" altLang="en-US" kern="0" dirty="0" smtClean="0">
                <a:ea typeface="굴림" charset="-127"/>
              </a:rPr>
              <a:t>콕을 연 경우</a:t>
            </a:r>
          </a:p>
        </p:txBody>
      </p:sp>
    </p:spTree>
    <p:extLst>
      <p:ext uri="{BB962C8B-B14F-4D97-AF65-F5344CB8AC3E}">
        <p14:creationId xmlns:p14="http://schemas.microsoft.com/office/powerpoint/2010/main" xmlns="" val="20514852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엔트로피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 smtClean="0">
                <a:ea typeface="굴림" charset="-127"/>
              </a:rPr>
              <a:t>엔트로피</a:t>
            </a:r>
            <a:r>
              <a:rPr lang="en-US" altLang="ko-KR" kern="0" dirty="0" smtClean="0">
                <a:ea typeface="굴림" charset="-127"/>
              </a:rPr>
              <a:t>(S)</a:t>
            </a:r>
            <a:r>
              <a:rPr lang="ko-KR" altLang="en-US" kern="0" dirty="0" smtClean="0">
                <a:ea typeface="굴림" charset="-127"/>
              </a:rPr>
              <a:t> </a:t>
            </a:r>
            <a:r>
              <a:rPr lang="en-US" altLang="ko-KR" kern="0" dirty="0" smtClean="0">
                <a:ea typeface="굴림" charset="-127"/>
              </a:rPr>
              <a:t>: </a:t>
            </a:r>
            <a:r>
              <a:rPr lang="ko-KR" altLang="en-US" kern="0" dirty="0" err="1" smtClean="0">
                <a:ea typeface="굴림" charset="-127"/>
              </a:rPr>
              <a:t>무질서도를</a:t>
            </a:r>
            <a:r>
              <a:rPr lang="ko-KR" altLang="en-US" kern="0" dirty="0" smtClean="0">
                <a:ea typeface="굴림" charset="-127"/>
              </a:rPr>
              <a:t> 나타내는 척도</a:t>
            </a:r>
          </a:p>
          <a:p>
            <a:pPr lvl="1"/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모든 자발적 변화는 엔트로피가 증가하는 방향으로</a:t>
            </a:r>
            <a:endParaRPr lang="en-US" altLang="ko-KR" kern="0" dirty="0" smtClean="0">
              <a:solidFill>
                <a:schemeClr val="accent4"/>
              </a:solidFill>
              <a:ea typeface="굴림" charset="-127"/>
            </a:endParaRPr>
          </a:p>
          <a:p>
            <a:pPr marL="457200" lvl="1" indent="0">
              <a:buNone/>
            </a:pPr>
            <a:r>
              <a:rPr lang="en-US" altLang="ko-KR" kern="0" dirty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 </a:t>
            </a:r>
            <a:r>
              <a:rPr lang="ko-KR" altLang="en-US" kern="0" dirty="0" smtClean="0">
                <a:solidFill>
                  <a:schemeClr val="accent4"/>
                </a:solidFill>
                <a:ea typeface="굴림" charset="-127"/>
              </a:rPr>
              <a:t> 일어남</a:t>
            </a:r>
            <a:r>
              <a:rPr lang="en-US" altLang="ko-KR" kern="0" dirty="0" smtClean="0">
                <a:solidFill>
                  <a:schemeClr val="accent4"/>
                </a:solidFill>
                <a:ea typeface="굴림" charset="-127"/>
              </a:rPr>
              <a:t>.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327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엔트로피 변화와 자발성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420688" y="1501077"/>
            <a:ext cx="8975848" cy="106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8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altLang="ko-KR" kern="0" dirty="0" smtClean="0">
                <a:ea typeface="굴림" charset="-127"/>
              </a:rPr>
              <a:t> </a:t>
            </a:r>
            <a:r>
              <a:rPr lang="ko-KR" altLang="en-US" kern="0" dirty="0">
                <a:ea typeface="굴림" charset="-127"/>
              </a:rPr>
              <a:t>엔트로피 변화</a:t>
            </a:r>
            <a:r>
              <a:rPr lang="en-US" altLang="ko-KR" kern="0" dirty="0">
                <a:ea typeface="굴림" charset="-127"/>
              </a:rPr>
              <a:t>(</a:t>
            </a:r>
            <a:r>
              <a:rPr lang="en-US" altLang="ko-KR" kern="0" dirty="0">
                <a:latin typeface="맑은 고딕" panose="020B0503020000020004" pitchFamily="50" charset="-127"/>
              </a:rPr>
              <a:t>△S)</a:t>
            </a:r>
            <a:endParaRPr lang="ko-KR" altLang="en-US" kern="0" dirty="0" smtClean="0">
              <a:ea typeface="굴림" charset="-127"/>
            </a:endParaRPr>
          </a:p>
          <a:p>
            <a:pPr lvl="1"/>
            <a:r>
              <a:rPr lang="en-US" altLang="ko-KR" kern="0" dirty="0">
                <a:solidFill>
                  <a:schemeClr val="accent4"/>
                </a:solidFill>
                <a:latin typeface="맑은 고딕" panose="020B0503020000020004" pitchFamily="50" charset="-127"/>
              </a:rPr>
              <a:t>△S = S</a:t>
            </a:r>
            <a:r>
              <a:rPr lang="ko-KR" altLang="en-US" kern="0" baseline="-25000" dirty="0">
                <a:solidFill>
                  <a:schemeClr val="accent4"/>
                </a:solidFill>
                <a:latin typeface="맑은 고딕" panose="020B0503020000020004" pitchFamily="50" charset="-127"/>
              </a:rPr>
              <a:t>최종</a:t>
            </a:r>
            <a:r>
              <a:rPr lang="ko-KR" altLang="en-US" kern="0" dirty="0">
                <a:solidFill>
                  <a:schemeClr val="accent4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kern="0" dirty="0">
                <a:solidFill>
                  <a:schemeClr val="accent4"/>
                </a:solidFill>
                <a:latin typeface="맑은 고딕" panose="020B0503020000020004" pitchFamily="50" charset="-127"/>
              </a:rPr>
              <a:t>– S</a:t>
            </a:r>
            <a:r>
              <a:rPr lang="ko-KR" altLang="en-US" kern="0" baseline="-25000" dirty="0">
                <a:solidFill>
                  <a:schemeClr val="accent4"/>
                </a:solidFill>
                <a:latin typeface="맑은 고딕" panose="020B0503020000020004" pitchFamily="50" charset="-127"/>
              </a:rPr>
              <a:t>초기</a:t>
            </a:r>
            <a:endParaRPr lang="en-US" altLang="ko-KR" kern="0" baseline="-25000" dirty="0">
              <a:solidFill>
                <a:schemeClr val="accent4"/>
              </a:solidFill>
              <a:latin typeface="맑은 고딕" panose="020B0503020000020004" pitchFamily="50" charset="-127"/>
            </a:endParaRPr>
          </a:p>
          <a:p>
            <a:pPr lvl="1"/>
            <a:r>
              <a:rPr lang="en-US" altLang="ko-KR" kern="0" dirty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△S &gt; 0 </a:t>
            </a:r>
            <a:r>
              <a:rPr lang="ko-KR" altLang="en-US" kern="0" dirty="0" smtClean="0">
                <a:solidFill>
                  <a:schemeClr val="accent4"/>
                </a:solidFill>
                <a:latin typeface="맑은 고딕" panose="020B0503020000020004" pitchFamily="50" charset="-127"/>
                <a:ea typeface="굴림" charset="-127"/>
              </a:rPr>
              <a:t>인 과정은 자발적인 과정</a:t>
            </a:r>
            <a:endParaRPr lang="en-US" altLang="ko-KR" kern="0" dirty="0">
              <a:solidFill>
                <a:schemeClr val="accent4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0220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엔트로피 변화와 자발성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5212211"/>
            <a:ext cx="7662061" cy="165618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2218" y="1250890"/>
            <a:ext cx="5476808" cy="386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936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ea typeface="굴림" charset="-127"/>
              </a:rPr>
              <a:t>엔트로피 변화와 자발성</a:t>
            </a:r>
            <a:endParaRPr lang="en-US" altLang="ko-KR" dirty="0">
              <a:ea typeface="굴림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72816"/>
            <a:ext cx="8310570" cy="2592288"/>
          </a:xfrm>
          <a:prstGeom prst="rect">
            <a:avLst/>
          </a:prstGeom>
        </p:spPr>
      </p:pic>
      <p:pic>
        <p:nvPicPr>
          <p:cNvPr id="1025" name="_x80164784" descr="DRW000017e030a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5191" y="4728635"/>
            <a:ext cx="3584575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44060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4142</TotalTime>
  <Words>253</Words>
  <Application>Microsoft Office PowerPoint</Application>
  <PresentationFormat>화면 슬라이드 쇼(4:3)</PresentationFormat>
  <Paragraphs>61</Paragraphs>
  <Slides>16</Slides>
  <Notes>15</Notes>
  <HiddenSlides>1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광장</vt:lpstr>
      <vt:lpstr>열역학 제 2법칙</vt:lpstr>
      <vt:lpstr>자발적 변화와 비자발적 변화</vt:lpstr>
      <vt:lpstr>자발적 변화와 비자발적 변화</vt:lpstr>
      <vt:lpstr>자발적 변화와 비자발적 변화의 방향</vt:lpstr>
      <vt:lpstr>자발적 변화와 비자발적 변화의 방향</vt:lpstr>
      <vt:lpstr>엔트로피</vt:lpstr>
      <vt:lpstr>엔트로피 변화와 자발성</vt:lpstr>
      <vt:lpstr>엔트로피 변화와 자발성</vt:lpstr>
      <vt:lpstr>엔트로피 변화와 자발성</vt:lpstr>
      <vt:lpstr>엔트로피 변화와 자발성</vt:lpstr>
      <vt:lpstr>엔트로피 변화와 자발성</vt:lpstr>
      <vt:lpstr>열역학 제 2법칙</vt:lpstr>
      <vt:lpstr>열역학 제 2법칙</vt:lpstr>
      <vt:lpstr>열역학 제 2법칙</vt:lpstr>
      <vt:lpstr>슬라이드 15</vt:lpstr>
      <vt:lpstr>가나다라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한범준</dc:creator>
  <cp:lastModifiedBy>BJ</cp:lastModifiedBy>
  <cp:revision>660</cp:revision>
  <cp:lastPrinted>2013-03-07T00:26:02Z</cp:lastPrinted>
  <dcterms:created xsi:type="dcterms:W3CDTF">2013-03-05T02:18:42Z</dcterms:created>
  <dcterms:modified xsi:type="dcterms:W3CDTF">2018-02-09T03:54:10Z</dcterms:modified>
</cp:coreProperties>
</file>