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15"/>
  </p:notesMasterIdLst>
  <p:sldIdLst>
    <p:sldId id="358" r:id="rId2"/>
    <p:sldId id="359" r:id="rId3"/>
    <p:sldId id="360" r:id="rId4"/>
    <p:sldId id="361" r:id="rId5"/>
    <p:sldId id="362" r:id="rId6"/>
    <p:sldId id="363" r:id="rId7"/>
    <p:sldId id="364" r:id="rId8"/>
    <p:sldId id="365" r:id="rId9"/>
    <p:sldId id="367" r:id="rId10"/>
    <p:sldId id="366" r:id="rId11"/>
    <p:sldId id="368" r:id="rId12"/>
    <p:sldId id="338" r:id="rId13"/>
    <p:sldId id="330" r:id="rId1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ABE3"/>
    <a:srgbClr val="409EC4"/>
    <a:srgbClr val="DDE6B8"/>
    <a:srgbClr val="B4C763"/>
    <a:srgbClr val="33C1AD"/>
    <a:srgbClr val="57D3C1"/>
    <a:srgbClr val="90C9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69676" autoAdjust="0"/>
  </p:normalViewPr>
  <p:slideViewPr>
    <p:cSldViewPr>
      <p:cViewPr varScale="1">
        <p:scale>
          <a:sx n="79" d="100"/>
          <a:sy n="79" d="100"/>
        </p:scale>
        <p:origin x="-27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fld id="{F976CCFE-F6C5-4B1F-A2D1-76591D85DE7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27789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642370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baseline="0" dirty="0" smtClean="0"/>
              <a:t>간단한 그림을 통해 생각해보면</a:t>
            </a:r>
            <a:r>
              <a:rPr lang="en-US" altLang="ko-KR" baseline="0" dirty="0" smtClean="0"/>
              <a:t>, 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783D61-3C99-403C-A9D7-80686AEF5235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E2AF9-4BAA-4997-8F7C-9C0F567C409E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F29CA-C8BA-4BAF-840C-7DB547F8A940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22AB8-455E-4179-A22A-F6399C289168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1CF87-21E1-427B-98BE-6651AE667527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5A3E8D-9239-48A8-9079-CCD1689BA475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F24F9-1BD6-4D09-B594-C45458E6D0C3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14E684-2DCD-40D8-88B2-A6D2433697A1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DDD81-FA67-4F50-BA3F-8FE58E6CE41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736E5A-FD4C-4711-9B39-66EA563A497B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C6055F-83E7-4CE1-B6E6-66EEA056B2B1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A21D22-81D6-4255-9AF4-CFA547924B08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sldNum="0" hdr="0" dt="0"/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512" y="2564954"/>
            <a:ext cx="8784976" cy="1008062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6700" dirty="0" smtClean="0">
                <a:ea typeface="굴림" charset="-127"/>
              </a:rPr>
              <a:t>열역학 제 </a:t>
            </a:r>
            <a:r>
              <a:rPr lang="en-US" altLang="ko-KR" sz="6700" dirty="0" smtClean="0">
                <a:ea typeface="굴림" charset="-127"/>
              </a:rPr>
              <a:t>1</a:t>
            </a:r>
            <a:r>
              <a:rPr lang="ko-KR" altLang="en-US" sz="6700" dirty="0" smtClean="0">
                <a:ea typeface="굴림" charset="-127"/>
              </a:rPr>
              <a:t>법칙</a:t>
            </a:r>
            <a:endParaRPr lang="ko-KR" altLang="en-US" sz="6700" dirty="0">
              <a:ea typeface="굴림" charset="-127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989101"/>
            <a:ext cx="4464050" cy="360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1800" dirty="0" smtClean="0">
                <a:ea typeface="굴림" charset="-127"/>
              </a:rPr>
              <a:t>p. 97 ~ 104</a:t>
            </a:r>
            <a:endParaRPr lang="en-US" altLang="ko-KR" sz="1800" dirty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mtClean="0">
                <a:ea typeface="굴림" charset="-127"/>
              </a:rPr>
              <a:t>열역학 제 </a:t>
            </a:r>
            <a:r>
              <a:rPr lang="en-US" altLang="ko-KR" dirty="0" smtClean="0">
                <a:ea typeface="굴림" charset="-127"/>
              </a:rPr>
              <a:t>1</a:t>
            </a:r>
            <a:r>
              <a:rPr lang="ko-KR" altLang="en-US" dirty="0" smtClean="0">
                <a:ea typeface="굴림" charset="-127"/>
              </a:rPr>
              <a:t>법칙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4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고립된 계의 내부에너지는 항상 일정</a:t>
            </a:r>
            <a:r>
              <a:rPr lang="ko-KR" altLang="en-US" kern="0" dirty="0" smtClean="0">
                <a:ea typeface="굴림" charset="-127"/>
              </a:rPr>
              <a:t>하다</a:t>
            </a:r>
            <a:r>
              <a:rPr lang="en-US" altLang="ko-KR" kern="0" dirty="0" smtClean="0">
                <a:ea typeface="굴림" charset="-127"/>
              </a:rPr>
              <a:t>. 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420688" y="2501654"/>
            <a:ext cx="8975848" cy="4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ko-KR" altLang="en-US" kern="0" dirty="0" smtClean="0">
                <a:ea typeface="굴림" charset="-127"/>
              </a:rPr>
              <a:t> 계의 내부에너지는 열이나 일로 전환되어 주위와 교</a:t>
            </a:r>
            <a:endParaRPr lang="en-US" altLang="ko-KR" kern="0" dirty="0" smtClean="0">
              <a:ea typeface="굴림" charset="-127"/>
            </a:endParaRPr>
          </a:p>
          <a:p>
            <a:pPr>
              <a:buNone/>
            </a:pPr>
            <a:r>
              <a:rPr lang="en-US" altLang="ko-KR" kern="0" dirty="0" smtClean="0">
                <a:ea typeface="굴림" charset="-127"/>
              </a:rPr>
              <a:t>    </a:t>
            </a:r>
            <a:r>
              <a:rPr lang="ko-KR" altLang="en-US" kern="0" dirty="0" smtClean="0">
                <a:ea typeface="굴림" charset="-127"/>
              </a:rPr>
              <a:t>환할 수 있지만</a:t>
            </a:r>
            <a:r>
              <a:rPr lang="en-US" altLang="ko-KR" kern="0" dirty="0" smtClean="0">
                <a:ea typeface="굴림" charset="-127"/>
              </a:rPr>
              <a:t>, </a:t>
            </a:r>
            <a:r>
              <a:rPr lang="ko-KR" altLang="en-US" kern="0" dirty="0" smtClean="0">
                <a:ea typeface="굴림" charset="-127"/>
              </a:rPr>
              <a:t>새롭게 생기거나 없어지지 않으므로 </a:t>
            </a:r>
            <a:endParaRPr lang="en-US" altLang="ko-KR" kern="0" dirty="0" smtClean="0">
              <a:ea typeface="굴림" charset="-127"/>
            </a:endParaRPr>
          </a:p>
          <a:p>
            <a:pPr>
              <a:buNone/>
            </a:pPr>
            <a:r>
              <a:rPr lang="en-US" altLang="ko-KR" kern="0" dirty="0" smtClean="0">
                <a:ea typeface="굴림" charset="-127"/>
              </a:rPr>
              <a:t>   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반응 전과 후 계와 주위의 에너지 총합은 항상 일정</a:t>
            </a:r>
            <a:endParaRPr lang="en-US" altLang="ko-KR" kern="0" dirty="0" smtClean="0">
              <a:solidFill>
                <a:srgbClr val="FF0000"/>
              </a:solidFill>
              <a:ea typeface="굴림" charset="-127"/>
            </a:endParaRPr>
          </a:p>
          <a:p>
            <a:pPr>
              <a:buNone/>
            </a:pPr>
            <a:r>
              <a:rPr lang="en-US" altLang="ko-KR" kern="0" dirty="0" smtClean="0">
                <a:ea typeface="굴림" charset="-127"/>
              </a:rPr>
              <a:t>    </a:t>
            </a:r>
            <a:r>
              <a:rPr lang="ko-KR" altLang="en-US" kern="0" dirty="0" smtClean="0">
                <a:ea typeface="굴림" charset="-127"/>
              </a:rPr>
              <a:t>하다</a:t>
            </a:r>
            <a:r>
              <a:rPr lang="en-US" altLang="ko-KR" kern="0" dirty="0" smtClean="0">
                <a:ea typeface="굴림" charset="-127"/>
              </a:rPr>
              <a:t>.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영구기관은 가능한가</a:t>
            </a:r>
            <a:r>
              <a:rPr lang="en-US" altLang="ko-KR" dirty="0" smtClean="0">
                <a:ea typeface="굴림" charset="-127"/>
              </a:rPr>
              <a:t>?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8194" name="Picture 2" descr="F:\화학2 참고자료\화학2(천재)CD\고등학교 화학II CD1\E-Book\Data\Add\그림자료\2단원\down\10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8766489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WordArt 6"/>
          <p:cNvSpPr>
            <a:spLocks noChangeArrowheads="1" noChangeShapeType="1" noTextEdit="1"/>
          </p:cNvSpPr>
          <p:nvPr/>
        </p:nvSpPr>
        <p:spPr bwMode="gray">
          <a:xfrm>
            <a:off x="4787900" y="3141663"/>
            <a:ext cx="4103688" cy="5762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71842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23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err="1" smtClean="0">
                <a:ea typeface="굴림" charset="-127"/>
              </a:rPr>
              <a:t>가나다라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err="1" smtClean="0">
                <a:ea typeface="굴림" charset="-127"/>
              </a:rPr>
              <a:t>가나다라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가나다라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mtClean="0">
                <a:ea typeface="굴림" charset="-127"/>
              </a:rPr>
              <a:t>화학 반응과 에너지 보존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1026" name="Picture 2" descr="F:\화학2 참고자료\화학2(천재)CD\고등학교 화학II CD1\E-Book\Data\Add\그림자료\2단원\down\09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1641" y="1275861"/>
            <a:ext cx="6298131" cy="4831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mtClean="0">
                <a:ea typeface="굴림" charset="-127"/>
              </a:rPr>
              <a:t>화학 반응과 에너지 보존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2050" name="Picture 2" descr="F:\화학2 참고자료\화학2(천재)CD\고등학교 화학II CD1\E-Book\Data\Add\그림자료\2단원\down\09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1064" y="1393724"/>
            <a:ext cx="6340405" cy="4587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mtClean="0">
                <a:ea typeface="굴림" charset="-127"/>
              </a:rPr>
              <a:t>계와 주위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우주</a:t>
            </a:r>
            <a:r>
              <a:rPr lang="en-US" altLang="ko-KR" kern="0" dirty="0" smtClean="0">
                <a:ea typeface="굴림" charset="-127"/>
              </a:rPr>
              <a:t>(Universe, </a:t>
            </a:r>
            <a:r>
              <a:rPr lang="ko-KR" altLang="en-US" kern="0" dirty="0" smtClean="0">
                <a:ea typeface="굴림" charset="-127"/>
              </a:rPr>
              <a:t>전체</a:t>
            </a:r>
            <a:r>
              <a:rPr lang="en-US" altLang="ko-KR" kern="0" dirty="0" smtClean="0">
                <a:ea typeface="굴림" charset="-127"/>
              </a:rPr>
              <a:t>)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계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+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주위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2726442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계</a:t>
            </a:r>
            <a:r>
              <a:rPr lang="en-US" altLang="ko-KR" kern="0" dirty="0" smtClean="0">
                <a:ea typeface="굴림" charset="-127"/>
              </a:rPr>
              <a:t>(System)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우리가 관심을 갖는 대상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,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반응이 직접 일어나는 영역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화학반응에서는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반응물과 생성물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을 의미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420688" y="4356938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주위</a:t>
            </a:r>
            <a:r>
              <a:rPr lang="en-US" altLang="ko-KR" kern="0" dirty="0" smtClean="0">
                <a:ea typeface="굴림" charset="-127"/>
              </a:rPr>
              <a:t>(Surroundings)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계를 제외한 모든 부분</a:t>
            </a:r>
            <a:endParaRPr lang="en-US" altLang="ko-KR" kern="0" dirty="0" smtClean="0">
              <a:solidFill>
                <a:srgbClr val="FF0000"/>
              </a:solidFill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화학반응에서는 반응물과 생성물을 제외한 모든 것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lvl="1">
              <a:buNone/>
            </a:pP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 (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반응용기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,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주변 공기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,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공간 등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)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mtClean="0">
                <a:ea typeface="굴림" charset="-127"/>
              </a:rPr>
              <a:t>계와 주위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3074" name="Picture 2" descr="F:\화학2 참고자료\화학2(천재)CD\고등학교 화학II CD1\E-Book\Data\Add\그림자료\2단원\down\10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9074860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mtClean="0">
                <a:ea typeface="굴림" charset="-127"/>
              </a:rPr>
              <a:t>계와 주위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3425" t="45233" r="24207" b="26067"/>
          <a:stretch>
            <a:fillRect/>
          </a:stretch>
        </p:blipFill>
        <p:spPr bwMode="auto">
          <a:xfrm>
            <a:off x="237753" y="2130574"/>
            <a:ext cx="8604448" cy="265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계의 종류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1045" t="32835" r="21405" b="35278"/>
          <a:stretch>
            <a:fillRect/>
          </a:stretch>
        </p:blipFill>
        <p:spPr bwMode="auto">
          <a:xfrm>
            <a:off x="467544" y="2148981"/>
            <a:ext cx="8378595" cy="262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모서리가 둥근 직사각형 8"/>
          <p:cNvSpPr/>
          <p:nvPr/>
        </p:nvSpPr>
        <p:spPr>
          <a:xfrm>
            <a:off x="683568" y="4850814"/>
            <a:ext cx="2376264" cy="1026458"/>
          </a:xfrm>
          <a:prstGeom prst="roundRect">
            <a:avLst/>
          </a:prstGeom>
          <a:solidFill>
            <a:schemeClr val="bg2">
              <a:lumMod val="90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물질교환 </a:t>
            </a:r>
            <a:r>
              <a:rPr lang="en-US" altLang="ko-KR" dirty="0" smtClean="0">
                <a:solidFill>
                  <a:schemeClr val="tx1"/>
                </a:solidFill>
              </a:rPr>
              <a:t>X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에너지 교환 </a:t>
            </a:r>
            <a:r>
              <a:rPr lang="en-US" altLang="ko-KR" dirty="0" smtClean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481852" y="4850814"/>
            <a:ext cx="2376264" cy="1026458"/>
          </a:xfrm>
          <a:prstGeom prst="roundRect">
            <a:avLst/>
          </a:prstGeom>
          <a:solidFill>
            <a:schemeClr val="bg2">
              <a:lumMod val="90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물질교환 </a:t>
            </a:r>
            <a:r>
              <a:rPr lang="en-US" altLang="ko-KR" dirty="0" smtClean="0">
                <a:solidFill>
                  <a:schemeClr val="tx1"/>
                </a:solidFill>
              </a:rPr>
              <a:t>X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에너지 교환 </a:t>
            </a:r>
            <a:r>
              <a:rPr lang="en-US" altLang="ko-KR" dirty="0" smtClean="0">
                <a:solidFill>
                  <a:schemeClr val="tx1"/>
                </a:solidFill>
              </a:rPr>
              <a:t>O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269119" y="4850814"/>
            <a:ext cx="2376264" cy="1026458"/>
          </a:xfrm>
          <a:prstGeom prst="roundRect">
            <a:avLst/>
          </a:prstGeom>
          <a:solidFill>
            <a:schemeClr val="bg2">
              <a:lumMod val="90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물질교환 </a:t>
            </a:r>
            <a:r>
              <a:rPr lang="en-US" altLang="ko-KR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에너지 교환 </a:t>
            </a:r>
            <a:r>
              <a:rPr lang="en-US" altLang="ko-KR" dirty="0" smtClean="0">
                <a:solidFill>
                  <a:schemeClr val="tx1"/>
                </a:solidFill>
              </a:rPr>
              <a:t>O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144167" y="1548905"/>
            <a:ext cx="1474706" cy="527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ko-KR" altLang="en-US" sz="2400" dirty="0" err="1" smtClean="0">
                <a:solidFill>
                  <a:schemeClr val="tx1"/>
                </a:solidFill>
              </a:rPr>
              <a:t>고립계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900953" y="1548905"/>
            <a:ext cx="1474706" cy="527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ko-KR" altLang="en-US" sz="2400" dirty="0" err="1" smtClean="0">
                <a:solidFill>
                  <a:schemeClr val="tx1"/>
                </a:solidFill>
              </a:rPr>
              <a:t>닫힌계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678695" y="1548905"/>
            <a:ext cx="1474706" cy="527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ko-KR" altLang="en-US" sz="2400" dirty="0" err="1" smtClean="0">
                <a:solidFill>
                  <a:schemeClr val="tx1"/>
                </a:solidFill>
              </a:rPr>
              <a:t>열린계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계의 종류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0106" t="24106" r="20948" b="25338"/>
          <a:stretch>
            <a:fillRect/>
          </a:stretch>
        </p:blipFill>
        <p:spPr bwMode="auto">
          <a:xfrm>
            <a:off x="1105863" y="2174499"/>
            <a:ext cx="713514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계의 에너지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ko-KR" altLang="en-US" dirty="0" smtClean="0">
                <a:ea typeface="굴림" charset="-127"/>
              </a:rPr>
              <a:t>내부에너지</a:t>
            </a:r>
            <a:r>
              <a:rPr lang="en-US" altLang="ko-KR" dirty="0" smtClean="0">
                <a:ea typeface="굴림" charset="-127"/>
              </a:rPr>
              <a:t>)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7170" name="Picture 2" descr="F:\화학2 참고자료\화학2(천재)CD\고등학교 화학II CD1\E-Book\Data\Add\그림자료\2단원\down\10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56992"/>
            <a:ext cx="5040560" cy="2765567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내부</a:t>
            </a:r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에너지 </a:t>
            </a:r>
            <a:r>
              <a:rPr lang="en-US" altLang="ko-KR" kern="0" dirty="0" smtClean="0">
                <a:ea typeface="굴림" charset="-127"/>
              </a:rPr>
              <a:t>: </a:t>
            </a:r>
            <a:r>
              <a:rPr lang="ko-KR" altLang="en-US" kern="0" dirty="0" smtClean="0">
                <a:ea typeface="굴림" charset="-127"/>
              </a:rPr>
              <a:t>계가 갖는 전체 에너지</a:t>
            </a: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계의 내부에너지를 정확하게 측정할 수는 없음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</a:t>
            </a: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하지만 반응이 일어날 때 내부에너지의 변화는 측정 가능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4118</TotalTime>
  <Words>195</Words>
  <Application>Microsoft Office PowerPoint</Application>
  <PresentationFormat>화면 슬라이드 쇼(4:3)</PresentationFormat>
  <Paragraphs>55</Paragraphs>
  <Slides>13</Slides>
  <Notes>12</Notes>
  <HiddenSlides>1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광장</vt:lpstr>
      <vt:lpstr>열역학 제 1법칙</vt:lpstr>
      <vt:lpstr>화학 반응과 에너지 보존</vt:lpstr>
      <vt:lpstr>화학 반응과 에너지 보존</vt:lpstr>
      <vt:lpstr>계와 주위</vt:lpstr>
      <vt:lpstr>계와 주위</vt:lpstr>
      <vt:lpstr>계와 주위</vt:lpstr>
      <vt:lpstr>계의 종류</vt:lpstr>
      <vt:lpstr>계의 종류</vt:lpstr>
      <vt:lpstr>계의 에너지(내부에너지)</vt:lpstr>
      <vt:lpstr>열역학 제 1법칙</vt:lpstr>
      <vt:lpstr>영구기관은 가능한가?</vt:lpstr>
      <vt:lpstr>슬라이드 12</vt:lpstr>
      <vt:lpstr>가나다라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한범준</dc:creator>
  <cp:lastModifiedBy>BJ</cp:lastModifiedBy>
  <cp:revision>589</cp:revision>
  <cp:lastPrinted>2013-03-07T00:26:02Z</cp:lastPrinted>
  <dcterms:created xsi:type="dcterms:W3CDTF">2013-03-05T02:18:42Z</dcterms:created>
  <dcterms:modified xsi:type="dcterms:W3CDTF">2018-02-09T03:53:44Z</dcterms:modified>
</cp:coreProperties>
</file>