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1" r:id="rId1"/>
  </p:sldMasterIdLst>
  <p:notesMasterIdLst>
    <p:notesMasterId r:id="rId17"/>
  </p:notesMasterIdLst>
  <p:handoutMasterIdLst>
    <p:handoutMasterId r:id="rId18"/>
  </p:handoutMasterIdLst>
  <p:sldIdLst>
    <p:sldId id="275" r:id="rId2"/>
    <p:sldId id="331" r:id="rId3"/>
    <p:sldId id="333" r:id="rId4"/>
    <p:sldId id="334" r:id="rId5"/>
    <p:sldId id="336" r:id="rId6"/>
    <p:sldId id="337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38" r:id="rId15"/>
    <p:sldId id="330" r:id="rId16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1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6B8"/>
    <a:srgbClr val="B4C763"/>
    <a:srgbClr val="409EC4"/>
    <a:srgbClr val="33C1AD"/>
    <a:srgbClr val="57D3C1"/>
    <a:srgbClr val="47ABE3"/>
    <a:srgbClr val="90C9F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62963" autoAdjust="0"/>
  </p:normalViewPr>
  <p:slideViewPr>
    <p:cSldViewPr>
      <p:cViewPr varScale="1">
        <p:scale>
          <a:sx n="71" d="100"/>
          <a:sy n="71" d="100"/>
        </p:scale>
        <p:origin x="-29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9E7B1-FE28-4FFF-9405-8581F95AD1FF}" type="datetimeFigureOut">
              <a:rPr lang="ko-KR" altLang="en-US" smtClean="0"/>
              <a:pPr/>
              <a:t>2018-02-09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9E98D-CF1A-4800-931B-711A096B0EE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10956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endParaRPr lang="en-US" altLang="ko-KR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굴림" charset="-127"/>
              </a:defRPr>
            </a:lvl1pPr>
          </a:lstStyle>
          <a:p>
            <a:fld id="{F976CCFE-F6C5-4B1F-A2D1-76591D85DE73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77897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64237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289088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4258888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22767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143321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0207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01442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9716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978346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706435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43189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780867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0104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6CCFE-F6C5-4B1F-A2D1-76591D85DE73}" type="slidenum">
              <a:rPr lang="ko-KR" altLang="en-US" smtClean="0"/>
              <a:pPr/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931277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각 삼각형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제목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7" name="부제목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grpSp>
        <p:nvGrpSpPr>
          <p:cNvPr id="2" name="그룹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자유형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자유형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자유형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날짜 개체 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19" name="바닥글 개체 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4783D61-3C99-403C-A9D7-80686AEF5235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3E2AF9-4BAA-4997-8F7C-9C0F567C409E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C4F29CA-C8BA-4BAF-840C-7DB547F8A940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22AB8-455E-4179-A22A-F6399C289168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291CF87-21E1-427B-98BE-6651AE667527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7" name="갈매기형 수장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갈매기형 수장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45A3E8D-9239-48A8-9079-CCD1689BA475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비교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B0F24F9-1BD6-4D09-B594-C45458E6D0C3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014E684-2DCD-40D8-88B2-A6D2433697A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6" name="제목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0DDD81-FA67-4F50-BA3F-8FE58E6CE41D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E736E5A-FD4C-4711-9B39-66EA563A497B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FC6055F-83E7-4CE1-B6E6-66EEA056B2B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자유형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자유형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직각 삼각형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직선 연결선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갈매기형 수장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갈매기형 수장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자유형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직각 삼각형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직선 연결선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제목 개체 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0" name="텍스트 개체 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altLang="ko-KR"/>
          </a:p>
        </p:txBody>
      </p:sp>
      <p:sp>
        <p:nvSpPr>
          <p:cNvPr id="22" name="바닥글 개체 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ko-KR" smtClean="0"/>
              <a:t>www.themegallery.com</a:t>
            </a:r>
            <a:endParaRPr lang="en-US" altLang="ko-KR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3A21D22-81D6-4255-9AF4-CFA547924B0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hf sldNum="0" hdr="0" dt="0"/>
  <p:txStyles>
    <p:titleStyle>
      <a:lvl1pPr algn="l" rtl="0" eaLnBrk="1" latinLnBrk="1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1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1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1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1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1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8.png"/><Relationship Id="rId4" Type="http://schemas.microsoft.com/office/2007/relationships/media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9512" y="2564954"/>
            <a:ext cx="8784976" cy="1008062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6000" dirty="0" smtClean="0">
                <a:ea typeface="굴림" charset="-127"/>
              </a:rPr>
              <a:t>묽은 용액의 성질</a:t>
            </a:r>
            <a:r>
              <a:rPr lang="en-US" altLang="ko-KR" sz="6000" dirty="0" smtClean="0">
                <a:ea typeface="굴림" charset="-127"/>
              </a:rPr>
              <a:t>(2)</a:t>
            </a:r>
            <a:br>
              <a:rPr lang="en-US" altLang="ko-KR" sz="6000" dirty="0" smtClean="0">
                <a:ea typeface="굴림" charset="-127"/>
              </a:rPr>
            </a:br>
            <a:r>
              <a:rPr lang="en-US" altLang="ko-KR" sz="4000" dirty="0" smtClean="0">
                <a:ea typeface="굴림" charset="-127"/>
              </a:rPr>
              <a:t>(</a:t>
            </a:r>
            <a:r>
              <a:rPr lang="ko-KR" altLang="en-US" sz="4000" dirty="0" smtClean="0">
                <a:ea typeface="굴림" charset="-127"/>
              </a:rPr>
              <a:t>삼투압</a:t>
            </a:r>
            <a:r>
              <a:rPr lang="en-US" altLang="ko-KR" sz="4000" dirty="0" smtClean="0">
                <a:ea typeface="굴림" charset="-127"/>
              </a:rPr>
              <a:t>)</a:t>
            </a:r>
            <a:endParaRPr lang="ko-KR" altLang="en-US" sz="6700" dirty="0">
              <a:ea typeface="굴림" charset="-127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3989101"/>
            <a:ext cx="4464050" cy="360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1800" dirty="0" smtClean="0">
                <a:ea typeface="굴림" charset="-127"/>
              </a:rPr>
              <a:t>p. 66 ~ 68</a:t>
            </a:r>
            <a:endParaRPr lang="en-US" altLang="ko-KR" sz="1800" dirty="0"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삼투압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8" name="삼투압_(고1,고2-초급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" y="171450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710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ea typeface="굴림" charset="-127"/>
              </a:rPr>
              <a:t>반트</a:t>
            </a:r>
            <a:r>
              <a:rPr lang="ko-KR" altLang="en-US" dirty="0" smtClean="0">
                <a:ea typeface="굴림" charset="-127"/>
              </a:rPr>
              <a:t> 호프</a:t>
            </a:r>
            <a:r>
              <a:rPr lang="en-US" altLang="ko-KR" dirty="0" smtClean="0">
                <a:ea typeface="굴림" charset="-127"/>
              </a:rPr>
              <a:t>(</a:t>
            </a:r>
            <a:r>
              <a:rPr lang="en-US" altLang="ko-KR" dirty="0" err="1" smtClean="0">
                <a:ea typeface="굴림" charset="-127"/>
              </a:rPr>
              <a:t>van’t</a:t>
            </a:r>
            <a:r>
              <a:rPr lang="en-US" altLang="ko-KR" dirty="0" smtClean="0">
                <a:ea typeface="굴림" charset="-127"/>
              </a:rPr>
              <a:t> Hoff)</a:t>
            </a:r>
            <a:r>
              <a:rPr lang="ko-KR" altLang="en-US" dirty="0" smtClean="0">
                <a:ea typeface="굴림" charset="-127"/>
              </a:rPr>
              <a:t> 법칙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비휘발성</a:t>
            </a:r>
            <a:r>
              <a:rPr lang="en-US" altLang="ko-KR" kern="0" dirty="0" smtClean="0">
                <a:ea typeface="굴림" charset="-127"/>
              </a:rPr>
              <a:t>, </a:t>
            </a:r>
            <a:r>
              <a:rPr lang="ko-KR" altLang="en-US" kern="0" dirty="0" smtClean="0">
                <a:ea typeface="굴림" charset="-127"/>
              </a:rPr>
              <a:t>비전해질 용질이 녹아 있는 묽은 용액의 </a:t>
            </a:r>
            <a:endParaRPr lang="en-US" altLang="ko-KR" kern="0" dirty="0" smtClean="0">
              <a:ea typeface="굴림" charset="-127"/>
            </a:endParaRPr>
          </a:p>
          <a:p>
            <a:pPr marL="0" indent="0">
              <a:buNone/>
            </a:pP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삼투압은 용액의 몰 농도와 절대 온도에 비례한다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.  </a:t>
            </a:r>
          </a:p>
        </p:txBody>
      </p:sp>
      <p:pic>
        <p:nvPicPr>
          <p:cNvPr id="8195" name="_x90920288" descr="DRW00001d34bc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549" y="3939119"/>
            <a:ext cx="68738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35896" y="24042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201" name="_x90923088" descr="DRW00001d34bd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88166"/>
            <a:ext cx="2340917" cy="48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4176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ea typeface="굴림" charset="-127"/>
              </a:rPr>
              <a:t>반트</a:t>
            </a:r>
            <a:r>
              <a:rPr lang="ko-KR" altLang="en-US" dirty="0" smtClean="0">
                <a:ea typeface="굴림" charset="-127"/>
              </a:rPr>
              <a:t> 호프</a:t>
            </a:r>
            <a:r>
              <a:rPr lang="en-US" altLang="ko-KR" dirty="0" smtClean="0">
                <a:ea typeface="굴림" charset="-127"/>
              </a:rPr>
              <a:t>(</a:t>
            </a:r>
            <a:r>
              <a:rPr lang="en-US" altLang="ko-KR" dirty="0" err="1" smtClean="0">
                <a:ea typeface="굴림" charset="-127"/>
              </a:rPr>
              <a:t>van’t</a:t>
            </a:r>
            <a:r>
              <a:rPr lang="en-US" altLang="ko-KR" dirty="0" smtClean="0">
                <a:ea typeface="굴림" charset="-127"/>
              </a:rPr>
              <a:t> Hoff)</a:t>
            </a:r>
            <a:r>
              <a:rPr lang="ko-KR" altLang="en-US" dirty="0" smtClean="0">
                <a:ea typeface="굴림" charset="-127"/>
              </a:rPr>
              <a:t> 법칙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반트</a:t>
            </a:r>
            <a:r>
              <a:rPr lang="ko-KR" altLang="en-US" kern="0" dirty="0" smtClean="0">
                <a:ea typeface="굴림" charset="-127"/>
              </a:rPr>
              <a:t> 호프 법칙을 이용한 분자량 측정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35896" y="24042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gray">
          <a:xfrm>
            <a:off x="420688" y="4952702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457200" lvl="1" indent="0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Ex)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헤모글로빈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2g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을 녹인 수용액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100mL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의 삼투압이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  25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℃</a:t>
            </a:r>
            <a:r>
              <a:rPr lang="ko-KR" altLang="en-US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에서 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5.5mmHg </a:t>
            </a:r>
            <a:r>
              <a:rPr lang="ko-KR" altLang="en-US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이었다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헤모글로빈의 분자량은</a:t>
            </a:r>
            <a:r>
              <a:rPr lang="en-US" altLang="ko-KR" kern="0" dirty="0" smtClean="0">
                <a:solidFill>
                  <a:schemeClr val="accent4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</a:t>
            </a:r>
            <a:endParaRPr lang="ko-KR" altLang="en-US" kern="0" dirty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12291" name="_x251730784" descr="DRW00001d34bd2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01668"/>
            <a:ext cx="5195804" cy="8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_x251730864" descr="DRW00001d34bd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816" y="3634561"/>
            <a:ext cx="1782248" cy="8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267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dirty="0" smtClean="0">
                <a:ea typeface="굴림" charset="-127"/>
              </a:rPr>
              <a:t>묽은 용액의 </a:t>
            </a:r>
            <a:r>
              <a:rPr lang="ko-KR" altLang="en-US" dirty="0" err="1" smtClean="0">
                <a:ea typeface="굴림" charset="-127"/>
              </a:rPr>
              <a:t>총괄성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총괄성</a:t>
            </a:r>
            <a:endParaRPr lang="en-US" altLang="ko-KR" kern="0" dirty="0" smtClean="0">
              <a:ea typeface="굴림" charset="-127"/>
            </a:endParaRPr>
          </a:p>
          <a:p>
            <a:pPr marL="457200" lvl="1" indent="0">
              <a:buNone/>
            </a:pP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용질의 종류에 관계없이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용질의 입자 수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에 따라 변하는 성질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/>
          <a:srcRect l="9366" t="49161" r="2278" b="11360"/>
          <a:stretch/>
        </p:blipFill>
        <p:spPr>
          <a:xfrm>
            <a:off x="457200" y="3068960"/>
            <a:ext cx="8506444" cy="21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787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2" name="WordArt 6"/>
          <p:cNvSpPr>
            <a:spLocks noChangeArrowheads="1" noChangeShapeType="1" noTextEdit="1"/>
          </p:cNvSpPr>
          <p:nvPr/>
        </p:nvSpPr>
        <p:spPr bwMode="gray">
          <a:xfrm>
            <a:off x="4787900" y="3141663"/>
            <a:ext cx="4103688" cy="5762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altLang="ko-KR" sz="3600" b="1" kern="10" dirty="0">
                <a:ln w="2857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folHlink"/>
                    </a:gs>
                    <a:gs pos="100000">
                      <a:schemeClr val="tx1"/>
                    </a:gs>
                  </a:gsLst>
                  <a:lin ang="0" scaled="1"/>
                </a:gradFill>
                <a:effectLst>
                  <a:outerShdw dist="71842" dir="27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Thank You !</a:t>
            </a:r>
            <a:endParaRPr lang="ko-KR" altLang="en-US" sz="3600" b="1" kern="10" dirty="0">
              <a:ln w="2857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folHlink"/>
                  </a:gs>
                  <a:gs pos="100000">
                    <a:schemeClr val="tx1"/>
                  </a:gs>
                </a:gsLst>
                <a:lin ang="0" scaled="1"/>
              </a:gradFill>
              <a:effectLst>
                <a:outerShdw dist="71842" dir="27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823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가나다라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가나다라</a:t>
            </a:r>
            <a:endParaRPr lang="ko-KR" altLang="en-US" kern="0" dirty="0" smtClean="0">
              <a:ea typeface="굴림" charset="-127"/>
            </a:endParaRPr>
          </a:p>
          <a:p>
            <a:pPr lvl="1"/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가나다라</a:t>
            </a: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83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1.daumcdn.net/thumb/R600x0/?fname=http%3A%2F%2Fcfs11.blog.daum.net%2Fimage%2F23%2Fblog%2F2008%2F11%2F14%2F13%2F01%2F491cf7dcbb5a4%26filename%3DPB1300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417638"/>
            <a:ext cx="5832648" cy="43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 현상</a:t>
            </a:r>
            <a:endParaRPr lang="en-US" altLang="ko-KR" dirty="0"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33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 현상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삼투 현상이란</a:t>
            </a:r>
            <a:r>
              <a:rPr lang="en-US" altLang="ko-KR" kern="0" dirty="0" smtClean="0">
                <a:ea typeface="굴림" charset="-127"/>
              </a:rPr>
              <a:t>?</a:t>
            </a: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반투막을 사이에 두고 농도가 다른 두 용액을 넣으면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묽은 용액의 용매 분자가 반투막을 통해 진한 용액 쪽으로</a:t>
            </a:r>
            <a:endParaRPr lang="en-US" altLang="ko-KR" kern="0" dirty="0" smtClean="0">
              <a:solidFill>
                <a:srgbClr val="FF0000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rgbClr val="FF0000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이동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하는 현상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20688" y="3676241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반투막</a:t>
            </a:r>
            <a:endParaRPr lang="en-US" altLang="ko-KR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크기가 작은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용매 분자는 자유롭게 통과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하지만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>
                <a:solidFill>
                  <a:schemeClr val="accent4"/>
                </a:solidFill>
                <a:ea typeface="굴림" charset="-127"/>
              </a:rPr>
              <a:t> 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크기가 큰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용질 분자는 통과하지 못하는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 얇은 막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셀로판 종이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달걀 속껍질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 </a:t>
            </a:r>
            <a:r>
              <a:rPr lang="ko-KR" altLang="en-US" kern="0" dirty="0" err="1" smtClean="0">
                <a:solidFill>
                  <a:schemeClr val="accent4"/>
                </a:solidFill>
                <a:ea typeface="굴림" charset="-127"/>
              </a:rPr>
              <a:t>방광막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세포막 등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39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 현상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삼투 현상의 예</a:t>
            </a:r>
            <a:endParaRPr lang="en-US" altLang="ko-KR" kern="0" dirty="0" smtClean="0">
              <a:ea typeface="굴림" charset="-127"/>
            </a:endParaRPr>
          </a:p>
        </p:txBody>
      </p:sp>
      <p:pic>
        <p:nvPicPr>
          <p:cNvPr id="2054" name="Picture 6" descr="http://cfile9.uf.tistory.com/image/1106993C5051E6F90AAE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35370"/>
            <a:ext cx="7200800" cy="377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516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 현상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6023520" cy="70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삼투 현상의 예</a:t>
            </a:r>
            <a:endParaRPr lang="en-US" altLang="ko-KR" kern="0" dirty="0" smtClean="0">
              <a:ea typeface="굴림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 cstate="print"/>
          <a:srcRect l="31573" t="24801" r="21178" b="17240"/>
          <a:stretch/>
        </p:blipFill>
        <p:spPr>
          <a:xfrm>
            <a:off x="1907704" y="2276872"/>
            <a:ext cx="5208004" cy="35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71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 현상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삼투 현상의 예</a:t>
            </a:r>
            <a:endParaRPr lang="en-US" altLang="ko-KR" kern="0" dirty="0" smtClean="0"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/>
          <a:srcRect l="43857" t="29000" r="28738" b="12200"/>
          <a:stretch/>
        </p:blipFill>
        <p:spPr>
          <a:xfrm>
            <a:off x="2890069" y="2040678"/>
            <a:ext cx="3363861" cy="405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24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 현상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삼투 현상의 예</a:t>
            </a:r>
            <a:endParaRPr lang="en-US" altLang="ko-KR" kern="0" dirty="0" smtClean="0">
              <a:ea typeface="굴림" charset="-127"/>
            </a:endParaRPr>
          </a:p>
        </p:txBody>
      </p:sp>
      <p:pic>
        <p:nvPicPr>
          <p:cNvPr id="4098" name="Picture 2" descr="http://i.ytimg.com/vi/XXVc7HXjRp8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1" r="1"/>
          <a:stretch/>
        </p:blipFill>
        <p:spPr bwMode="auto">
          <a:xfrm>
            <a:off x="1187624" y="2204864"/>
            <a:ext cx="682482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303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삼투압</a:t>
            </a:r>
            <a:endParaRPr lang="en-US" altLang="ko-KR" dirty="0">
              <a:ea typeface="굴림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402244"/>
            <a:ext cx="7787208" cy="471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620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>
                <a:ea typeface="굴림" charset="-127"/>
              </a:rPr>
              <a:t>삼투압</a:t>
            </a:r>
            <a:endParaRPr lang="en-US" altLang="ko-KR" dirty="0">
              <a:ea typeface="굴림" charset="-127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gray">
          <a:xfrm>
            <a:off x="420688" y="1501077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ea typeface="굴림" charset="-127"/>
              </a:rPr>
              <a:t>삼투압은 용매나 용질의 종류에 관계없이 용액 속에 </a:t>
            </a:r>
            <a:endParaRPr lang="en-US" altLang="ko-KR" kern="0" dirty="0" smtClean="0">
              <a:ea typeface="굴림" charset="-127"/>
            </a:endParaRPr>
          </a:p>
          <a:p>
            <a:pPr marL="0" indent="0">
              <a:buNone/>
            </a:pPr>
            <a:r>
              <a:rPr lang="en-US" altLang="ko-KR" kern="0" dirty="0">
                <a:ea typeface="굴림" charset="-127"/>
              </a:rPr>
              <a:t> </a:t>
            </a:r>
            <a:r>
              <a:rPr lang="en-US" altLang="ko-KR" kern="0" dirty="0" smtClean="0"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녹아있는</a:t>
            </a:r>
            <a:r>
              <a:rPr lang="ko-KR" altLang="en-US" kern="0" dirty="0" smtClean="0">
                <a:ea typeface="굴림" charset="-127"/>
              </a:rPr>
              <a:t> 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용질의 </a:t>
            </a:r>
            <a:r>
              <a:rPr lang="ko-KR" altLang="en-US" kern="0" dirty="0" err="1" smtClean="0">
                <a:solidFill>
                  <a:srgbClr val="FF0000"/>
                </a:solidFill>
                <a:ea typeface="굴림" charset="-127"/>
              </a:rPr>
              <a:t>입자수에</a:t>
            </a:r>
            <a:r>
              <a:rPr lang="ko-KR" altLang="en-US" kern="0" dirty="0" smtClean="0">
                <a:solidFill>
                  <a:srgbClr val="FF0000"/>
                </a:solidFill>
                <a:ea typeface="굴림" charset="-127"/>
              </a:rPr>
              <a:t> 의해 영향을 받는다</a:t>
            </a:r>
            <a:r>
              <a:rPr lang="en-US" altLang="ko-KR" kern="0" dirty="0" smtClean="0">
                <a:solidFill>
                  <a:srgbClr val="FF0000"/>
                </a:solidFill>
                <a:ea typeface="굴림" charset="-127"/>
              </a:rPr>
              <a:t>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gray">
          <a:xfrm>
            <a:off x="420688" y="3068960"/>
            <a:ext cx="8975848" cy="106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u"/>
              <a:defRPr sz="2800" b="1">
                <a:solidFill>
                  <a:schemeClr val="folHlink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latinLnBrk="1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altLang="ko-KR" kern="0" dirty="0" smtClean="0">
                <a:ea typeface="굴림" charset="-127"/>
              </a:rPr>
              <a:t> </a:t>
            </a:r>
            <a:r>
              <a:rPr lang="ko-KR" altLang="en-US" kern="0" dirty="0" err="1" smtClean="0">
                <a:ea typeface="굴림" charset="-127"/>
              </a:rPr>
              <a:t>역삼투</a:t>
            </a:r>
            <a:endParaRPr lang="en-US" altLang="ko-KR" kern="0" dirty="0" smtClean="0">
              <a:ea typeface="굴림" charset="-127"/>
            </a:endParaRPr>
          </a:p>
          <a:p>
            <a:pPr lvl="1"/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농도가 큰 용액 쪽에 삼투압보다 더 큰 압력을 가하여 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  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묽은 용액 쪽의 수면이 높아지는 현상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endParaRPr lang="en-US" altLang="ko-KR" kern="0" dirty="0">
              <a:solidFill>
                <a:schemeClr val="accent4"/>
              </a:solidFill>
              <a:ea typeface="굴림" charset="-127"/>
            </a:endParaRPr>
          </a:p>
          <a:p>
            <a:pPr marL="457200" lvl="1" indent="0">
              <a:buNone/>
            </a:pP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Ex)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바닷물로 식수 만들기</a:t>
            </a:r>
            <a:r>
              <a:rPr lang="en-US" altLang="ko-KR" kern="0" dirty="0" smtClean="0">
                <a:solidFill>
                  <a:schemeClr val="accent4"/>
                </a:solidFill>
                <a:ea typeface="굴림" charset="-127"/>
              </a:rPr>
              <a:t>, </a:t>
            </a:r>
            <a:r>
              <a:rPr lang="ko-KR" altLang="en-US" kern="0" dirty="0" smtClean="0">
                <a:solidFill>
                  <a:schemeClr val="accent4"/>
                </a:solidFill>
                <a:ea typeface="굴림" charset="-127"/>
              </a:rPr>
              <a:t>정수기</a:t>
            </a:r>
            <a:endParaRPr lang="en-US" altLang="ko-KR" kern="0" dirty="0" smtClean="0">
              <a:solidFill>
                <a:schemeClr val="accent4"/>
              </a:solidFill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광장">
  <a:themeElements>
    <a:clrScheme name="광장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광장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3034</TotalTime>
  <Words>229</Words>
  <Application>Microsoft Office PowerPoint</Application>
  <PresentationFormat>화면 슬라이드 쇼(4:3)</PresentationFormat>
  <Paragraphs>58</Paragraphs>
  <Slides>15</Slides>
  <Notes>14</Notes>
  <HiddenSlides>3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광장</vt:lpstr>
      <vt:lpstr>묽은 용액의 성질(2) (삼투압)</vt:lpstr>
      <vt:lpstr>삼투 현상</vt:lpstr>
      <vt:lpstr>삼투 현상</vt:lpstr>
      <vt:lpstr>삼투 현상</vt:lpstr>
      <vt:lpstr>삼투 현상</vt:lpstr>
      <vt:lpstr>삼투 현상</vt:lpstr>
      <vt:lpstr>삼투 현상</vt:lpstr>
      <vt:lpstr>삼투압</vt:lpstr>
      <vt:lpstr>삼투압</vt:lpstr>
      <vt:lpstr>삼투압</vt:lpstr>
      <vt:lpstr>반트 호프(van’t Hoff) 법칙</vt:lpstr>
      <vt:lpstr>반트 호프(van’t Hoff) 법칙</vt:lpstr>
      <vt:lpstr>묽은 용액의 총괄성</vt:lpstr>
      <vt:lpstr>슬라이드 14</vt:lpstr>
      <vt:lpstr>가나다라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한범준</dc:creator>
  <cp:lastModifiedBy>BJ</cp:lastModifiedBy>
  <cp:revision>385</cp:revision>
  <cp:lastPrinted>2016-03-30T10:09:02Z</cp:lastPrinted>
  <dcterms:created xsi:type="dcterms:W3CDTF">2013-03-05T02:18:42Z</dcterms:created>
  <dcterms:modified xsi:type="dcterms:W3CDTF">2018-02-09T03:51:08Z</dcterms:modified>
</cp:coreProperties>
</file>