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1"/>
  </p:notesMasterIdLst>
  <p:sldIdLst>
    <p:sldId id="275" r:id="rId2"/>
    <p:sldId id="339" r:id="rId3"/>
    <p:sldId id="340" r:id="rId4"/>
    <p:sldId id="351" r:id="rId5"/>
    <p:sldId id="352" r:id="rId6"/>
    <p:sldId id="341" r:id="rId7"/>
    <p:sldId id="342" r:id="rId8"/>
    <p:sldId id="353" r:id="rId9"/>
    <p:sldId id="354" r:id="rId10"/>
    <p:sldId id="343" r:id="rId11"/>
    <p:sldId id="344" r:id="rId12"/>
    <p:sldId id="346" r:id="rId13"/>
    <p:sldId id="349" r:id="rId14"/>
    <p:sldId id="350" r:id="rId15"/>
    <p:sldId id="348" r:id="rId16"/>
    <p:sldId id="347" r:id="rId17"/>
    <p:sldId id="345" r:id="rId18"/>
    <p:sldId id="338" r:id="rId19"/>
    <p:sldId id="330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DDE6B8"/>
    <a:srgbClr val="B4C763"/>
    <a:srgbClr val="409EC4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76736" autoAdjust="0"/>
  </p:normalViewPr>
  <p:slideViewPr>
    <p:cSldViewPr>
      <p:cViewPr varScale="1">
        <p:scale>
          <a:sx n="88" d="100"/>
          <a:sy n="88" d="100"/>
        </p:scale>
        <p:origin x="-24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7033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4834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1708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7064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533242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405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86995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2523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4834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7505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9159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52558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7033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7033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5868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21718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 smtClean="0">
                <a:ea typeface="굴림" charset="-127"/>
              </a:rPr>
              <a:t>반응열과 </a:t>
            </a:r>
            <a:r>
              <a:rPr lang="ko-KR" altLang="en-US" sz="6000" dirty="0" err="1" smtClean="0">
                <a:ea typeface="굴림" charset="-127"/>
              </a:rPr>
              <a:t>엔탈피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85 ~ 88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열화학</a:t>
            </a:r>
            <a:r>
              <a:rPr lang="ko-KR" altLang="en-US" dirty="0" smtClean="0">
                <a:ea typeface="굴림" charset="-127"/>
              </a:rPr>
              <a:t> 반응식의 유의사항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반드시 물질의 상태를 표시한다</a:t>
            </a:r>
            <a:r>
              <a:rPr lang="en-US" altLang="ko-KR" kern="0" dirty="0" smtClean="0">
                <a:ea typeface="굴림" charset="-127"/>
              </a:rPr>
              <a:t>.</a:t>
            </a:r>
          </a:p>
          <a:p>
            <a:pPr marL="342900" lvl="1" indent="-342900">
              <a:buClr>
                <a:schemeClr val="folHlink"/>
              </a:buClr>
              <a:buSzTx/>
              <a:buNone/>
            </a:pP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/>
                <a:ea typeface="맑은 고딕"/>
              </a:rPr>
              <a:t>☞ </a:t>
            </a:r>
            <a:r>
              <a:rPr lang="ko-KR" altLang="en-US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고체 </a:t>
            </a:r>
            <a:r>
              <a:rPr lang="en-US" altLang="ko-KR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(s), </a:t>
            </a:r>
            <a:r>
              <a:rPr lang="ko-KR" altLang="en-US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액체</a:t>
            </a:r>
            <a:r>
              <a:rPr lang="en-US" altLang="ko-KR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(l), </a:t>
            </a:r>
            <a:r>
              <a:rPr lang="ko-KR" altLang="en-US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기체</a:t>
            </a:r>
            <a:r>
              <a:rPr lang="en-US" altLang="ko-KR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(g), </a:t>
            </a:r>
            <a:r>
              <a:rPr lang="ko-KR" altLang="en-US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수용액</a:t>
            </a:r>
            <a:r>
              <a:rPr lang="en-US" altLang="ko-KR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kern="0" dirty="0" err="1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aq</a:t>
            </a:r>
            <a:r>
              <a:rPr lang="en-US" altLang="ko-KR" kern="0" dirty="0" smtClean="0">
                <a:solidFill>
                  <a:schemeClr val="accent4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None/>
            </a:pPr>
            <a:endParaRPr lang="en-US" altLang="ko-KR" kern="0" dirty="0" smtClean="0">
              <a:ea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20688" y="2583223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반응 당시의 온도와 압력을 표시한다</a:t>
            </a:r>
            <a:r>
              <a:rPr lang="en-US" altLang="ko-KR" kern="0" dirty="0" smtClean="0">
                <a:ea typeface="굴림" charset="-127"/>
              </a:rPr>
              <a:t>.</a:t>
            </a:r>
          </a:p>
          <a:p>
            <a:pPr marL="342900" lvl="1" indent="-342900">
              <a:buClr>
                <a:schemeClr val="folHlink"/>
              </a:buClr>
              <a:buSzTx/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표시가 없는 경우에는 보통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25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/>
                <a:ea typeface="맑은 고딕"/>
              </a:rPr>
              <a:t>℃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1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기압을 의미한다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.)</a:t>
            </a:r>
            <a:endParaRPr lang="en-US" altLang="ko-KR" kern="0" dirty="0" smtClean="0">
              <a:solidFill>
                <a:schemeClr val="accent4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kern="0" dirty="0" smtClean="0">
              <a:ea typeface="굴림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20688" y="3684910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출입하는 열에너지는 반응하는 물질의 양에 비례</a:t>
            </a:r>
            <a:endParaRPr lang="en-US" altLang="ko-KR" kern="0" dirty="0" smtClean="0">
              <a:ea typeface="굴림" charset="-127"/>
            </a:endParaRPr>
          </a:p>
          <a:p>
            <a:pPr marL="342900" lvl="1" indent="-342900">
              <a:buClr>
                <a:schemeClr val="folHlink"/>
              </a:buClr>
              <a:buSzTx/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계수에 유의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endParaRPr lang="en-US" altLang="ko-KR" kern="0" dirty="0" smtClean="0">
              <a:solidFill>
                <a:schemeClr val="accent4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kern="0" dirty="0" smtClean="0">
              <a:ea typeface="굴림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5394" t="57833" r="29719" b="28167"/>
          <a:stretch>
            <a:fillRect/>
          </a:stretch>
        </p:blipFill>
        <p:spPr bwMode="auto">
          <a:xfrm>
            <a:off x="1187624" y="4797152"/>
            <a:ext cx="6877272" cy="12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28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엔탈피의</a:t>
            </a:r>
            <a:r>
              <a:rPr lang="ko-KR" altLang="en-US" dirty="0" smtClean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연소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20688" y="2313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생성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20688" y="3937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중화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420688" y="4749076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용해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20688" y="3125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분해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347864" y="2729233"/>
            <a:ext cx="5266928" cy="120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모두 물질 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몰을 기준으로 함</a:t>
            </a:r>
            <a:r>
              <a:rPr lang="en-US" altLang="ko-KR" sz="2800" dirty="0" smtClean="0"/>
              <a:t>!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4382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엔탈피의</a:t>
            </a:r>
            <a:r>
              <a:rPr lang="ko-KR" altLang="en-US" dirty="0" smtClean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1. </a:t>
            </a:r>
            <a:r>
              <a:rPr lang="ko-KR" altLang="en-US" kern="0" dirty="0" smtClean="0">
                <a:ea typeface="굴림" charset="-127"/>
              </a:rPr>
              <a:t>연소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물질 </a:t>
            </a: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이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 완전 연소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할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때의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엔탈피</a:t>
            </a:r>
            <a:endParaRPr lang="en-US" altLang="ko-KR" kern="0" dirty="0">
              <a:solidFill>
                <a:srgbClr val="FF0000"/>
              </a:solidFill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H &lt;0</a:t>
            </a:r>
            <a:endParaRPr lang="en-US" altLang="ko-KR" kern="0" dirty="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1025" name="_x90755960" descr="DRW000020e805b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77"/>
          <a:stretch/>
        </p:blipFill>
        <p:spPr bwMode="auto">
          <a:xfrm>
            <a:off x="611560" y="3212976"/>
            <a:ext cx="724656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/>
          <a:srcRect l="21651" t="51680" r="24958" b="27320"/>
          <a:stretch/>
        </p:blipFill>
        <p:spPr>
          <a:xfrm>
            <a:off x="0" y="3792540"/>
            <a:ext cx="9097508" cy="2012723"/>
          </a:xfrm>
          <a:prstGeom prst="rect">
            <a:avLst/>
          </a:prstGeom>
        </p:spPr>
      </p:pic>
      <p:sp>
        <p:nvSpPr>
          <p:cNvPr id="2" name="자유형 1"/>
          <p:cNvSpPr/>
          <p:nvPr/>
        </p:nvSpPr>
        <p:spPr>
          <a:xfrm>
            <a:off x="7731917" y="3205895"/>
            <a:ext cx="204869" cy="338138"/>
          </a:xfrm>
          <a:custGeom>
            <a:avLst/>
            <a:gdLst>
              <a:gd name="connsiteX0" fmla="*/ 166688 w 166688"/>
              <a:gd name="connsiteY0" fmla="*/ 0 h 285750"/>
              <a:gd name="connsiteX1" fmla="*/ 0 w 166688"/>
              <a:gd name="connsiteY1" fmla="*/ 223837 h 285750"/>
              <a:gd name="connsiteX2" fmla="*/ 161925 w 166688"/>
              <a:gd name="connsiteY2" fmla="*/ 285750 h 285750"/>
              <a:gd name="connsiteX3" fmla="*/ 166688 w 166688"/>
              <a:gd name="connsiteY3" fmla="*/ 0 h 285750"/>
              <a:gd name="connsiteX0" fmla="*/ 209551 w 209551"/>
              <a:gd name="connsiteY0" fmla="*/ 0 h 285750"/>
              <a:gd name="connsiteX1" fmla="*/ 0 w 209551"/>
              <a:gd name="connsiteY1" fmla="*/ 285750 h 285750"/>
              <a:gd name="connsiteX2" fmla="*/ 204788 w 209551"/>
              <a:gd name="connsiteY2" fmla="*/ 285750 h 285750"/>
              <a:gd name="connsiteX3" fmla="*/ 209551 w 209551"/>
              <a:gd name="connsiteY3" fmla="*/ 0 h 285750"/>
              <a:gd name="connsiteX0" fmla="*/ 185739 w 204869"/>
              <a:gd name="connsiteY0" fmla="*/ 0 h 338138"/>
              <a:gd name="connsiteX1" fmla="*/ 0 w 204869"/>
              <a:gd name="connsiteY1" fmla="*/ 338138 h 338138"/>
              <a:gd name="connsiteX2" fmla="*/ 204788 w 204869"/>
              <a:gd name="connsiteY2" fmla="*/ 338138 h 338138"/>
              <a:gd name="connsiteX3" fmla="*/ 185739 w 204869"/>
              <a:gd name="connsiteY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9" h="338138">
                <a:moveTo>
                  <a:pt x="185739" y="0"/>
                </a:moveTo>
                <a:lnTo>
                  <a:pt x="0" y="338138"/>
                </a:lnTo>
                <a:lnTo>
                  <a:pt x="204788" y="338138"/>
                </a:lnTo>
                <a:cubicBezTo>
                  <a:pt x="206376" y="242888"/>
                  <a:pt x="184151" y="95250"/>
                  <a:pt x="1857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67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엔탈피의</a:t>
            </a:r>
            <a:r>
              <a:rPr lang="ko-KR" altLang="en-US" dirty="0" smtClean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2. </a:t>
            </a:r>
            <a:r>
              <a:rPr lang="ko-KR" altLang="en-US" kern="0" dirty="0" smtClean="0">
                <a:ea typeface="굴림" charset="-127"/>
              </a:rPr>
              <a:t>생성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어떤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물질 </a:t>
            </a: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이 그 성분 원소의 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가장 안정한 </a:t>
            </a:r>
            <a:r>
              <a:rPr lang="ko-KR" altLang="en-US" kern="0" dirty="0" err="1">
                <a:solidFill>
                  <a:srgbClr val="FF0000"/>
                </a:solidFill>
                <a:ea typeface="굴림" charset="-127"/>
              </a:rPr>
              <a:t>홑원소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 물질로부터 생성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될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때의 반응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△</a:t>
            </a:r>
            <a:r>
              <a:rPr lang="en-US" altLang="ko-KR" kern="0" dirty="0" err="1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-25000" dirty="0" err="1">
                <a:solidFill>
                  <a:schemeClr val="accent4"/>
                </a:solidFill>
                <a:ea typeface="굴림" charset="-127"/>
              </a:rPr>
              <a:t>f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)</a:t>
            </a: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224782" y="3746649"/>
            <a:ext cx="6624736" cy="1565771"/>
            <a:chOff x="1224782" y="3222178"/>
            <a:chExt cx="6624736" cy="1565771"/>
          </a:xfrm>
        </p:grpSpPr>
        <p:sp>
          <p:nvSpPr>
            <p:cNvPr id="11" name="직사각형 10"/>
            <p:cNvSpPr/>
            <p:nvPr/>
          </p:nvSpPr>
          <p:spPr>
            <a:xfrm>
              <a:off x="1224782" y="3222178"/>
              <a:ext cx="6624736" cy="15657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5" name="_x213814520" descr="DRW000020e805d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356992"/>
              <a:ext cx="5580063" cy="3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_x213813800" descr="DRW000020e805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05064"/>
              <a:ext cx="6122988" cy="7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74528" y="5443864"/>
            <a:ext cx="527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CO</a:t>
            </a:r>
            <a:r>
              <a:rPr lang="en-US" altLang="ko-KR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sz="2400" dirty="0" smtClean="0">
                <a:solidFill>
                  <a:srgbClr val="FF0000"/>
                </a:solidFill>
              </a:rPr>
              <a:t>(g)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생성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엔탈피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en-US" altLang="ko-KR" sz="2400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△</a:t>
            </a:r>
            <a:r>
              <a:rPr lang="en-US" altLang="ko-KR" sz="2400" kern="0" dirty="0" err="1">
                <a:solidFill>
                  <a:srgbClr val="FF0000"/>
                </a:solidFill>
                <a:ea typeface="굴림" charset="-127"/>
              </a:rPr>
              <a:t>H</a:t>
            </a:r>
            <a:r>
              <a:rPr lang="en-US" altLang="ko-KR" sz="2400" kern="0" baseline="-25000" dirty="0" err="1">
                <a:solidFill>
                  <a:srgbClr val="FF0000"/>
                </a:solidFill>
                <a:ea typeface="굴림" charset="-127"/>
              </a:rPr>
              <a:t>f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= -393.5kJ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9240" y="3212976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Ex) CO</a:t>
            </a:r>
            <a:r>
              <a:rPr lang="en-US" altLang="ko-KR" sz="2400" baseline="-25000" dirty="0" smtClean="0"/>
              <a:t>2</a:t>
            </a:r>
            <a:r>
              <a:rPr lang="ko-KR" altLang="en-US" sz="2400" dirty="0" smtClean="0"/>
              <a:t>가 생성되는 반응식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8340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charset="-127"/>
              </a:rPr>
              <a:t>반응 </a:t>
            </a:r>
            <a:r>
              <a:rPr lang="ko-KR" altLang="en-US" dirty="0" err="1">
                <a:ea typeface="굴림" charset="-127"/>
              </a:rPr>
              <a:t>엔탈피의</a:t>
            </a:r>
            <a:r>
              <a:rPr lang="ko-KR" altLang="en-US" dirty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2. </a:t>
            </a:r>
            <a:r>
              <a:rPr lang="ko-KR" altLang="en-US" kern="0" dirty="0" smtClean="0">
                <a:ea typeface="굴림" charset="-127"/>
              </a:rPr>
              <a:t>생성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표준 생성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: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25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℃, 1</a:t>
            </a:r>
            <a:r>
              <a:rPr lang="ko-KR" altLang="en-US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기압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표준상태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에서의 생성 </a:t>
            </a:r>
            <a:r>
              <a:rPr lang="ko-KR" altLang="en-US" kern="0" dirty="0" err="1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엔탈피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o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f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)</a:t>
            </a: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9288" t="46640" r="22123" b="26480"/>
          <a:stretch/>
        </p:blipFill>
        <p:spPr>
          <a:xfrm>
            <a:off x="107504" y="2860292"/>
            <a:ext cx="8928992" cy="230425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420688" y="517608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표준 상태에서 가장 안정한 형태의 원소는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표준 생성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엔탈피가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0</a:t>
            </a: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                  ex)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H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(g), O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(g), C(s,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흑연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의 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o</a:t>
            </a:r>
            <a:r>
              <a:rPr lang="en-US" altLang="ko-KR" kern="0" baseline="-25000" dirty="0" smtClean="0">
                <a:solidFill>
                  <a:schemeClr val="accent4"/>
                </a:solidFill>
                <a:ea typeface="굴림" charset="-127"/>
              </a:rPr>
              <a:t>f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=0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3. </a:t>
            </a:r>
            <a:r>
              <a:rPr lang="ko-KR" altLang="en-US" kern="0" dirty="0" smtClean="0">
                <a:ea typeface="굴림" charset="-127"/>
              </a:rPr>
              <a:t>분해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물질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 성분 원소의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가장 안정한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홑원소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물질로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분해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될 때의 반응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346154" y="3156076"/>
            <a:ext cx="6624736" cy="1971980"/>
            <a:chOff x="1224782" y="3746650"/>
            <a:chExt cx="6624736" cy="1971980"/>
          </a:xfrm>
        </p:grpSpPr>
        <p:sp>
          <p:nvSpPr>
            <p:cNvPr id="5" name="직사각형 4"/>
            <p:cNvSpPr/>
            <p:nvPr/>
          </p:nvSpPr>
          <p:spPr>
            <a:xfrm>
              <a:off x="1224782" y="3746650"/>
              <a:ext cx="6624736" cy="19719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75" name="_x17573024" descr="DRW000020e805f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058" y="3897086"/>
              <a:ext cx="5932488" cy="7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_x17573664" descr="DRW000020e806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770" y="4805466"/>
              <a:ext cx="5961063" cy="7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gray">
          <a:xfrm>
            <a:off x="420688" y="5384750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분해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= -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생성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lvl="1"/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charset="-127"/>
              </a:rPr>
              <a:t>반응 </a:t>
            </a:r>
            <a:r>
              <a:rPr lang="ko-KR" altLang="en-US" dirty="0" err="1">
                <a:ea typeface="굴림" charset="-127"/>
              </a:rPr>
              <a:t>엔탈피의</a:t>
            </a:r>
            <a:r>
              <a:rPr lang="ko-KR" altLang="en-US" dirty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22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charset="-127"/>
              </a:rPr>
              <a:t>반응 </a:t>
            </a:r>
            <a:r>
              <a:rPr lang="ko-KR" altLang="en-US" dirty="0" err="1">
                <a:ea typeface="굴림" charset="-127"/>
              </a:rPr>
              <a:t>엔탈피의</a:t>
            </a:r>
            <a:r>
              <a:rPr lang="ko-KR" altLang="en-US" dirty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4. </a:t>
            </a:r>
            <a:r>
              <a:rPr lang="ko-KR" altLang="en-US" kern="0" dirty="0" smtClean="0">
                <a:ea typeface="굴림" charset="-127"/>
              </a:rPr>
              <a:t>중화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산의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H</a:t>
            </a:r>
            <a:r>
              <a:rPr lang="en-US" altLang="ko-KR" kern="0" baseline="30000" dirty="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rgbClr val="FF0000"/>
                </a:solidFill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) 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과 염기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OH</a:t>
            </a:r>
            <a:r>
              <a:rPr lang="en-US" altLang="ko-KR" kern="0" baseline="30000" dirty="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</a:t>
            </a:r>
            <a:r>
              <a:rPr lang="en-US" altLang="ko-KR" kern="0" dirty="0" err="1" smtClean="0">
                <a:solidFill>
                  <a:srgbClr val="FF0000"/>
                </a:solidFill>
                <a:ea typeface="굴림" charset="-127"/>
              </a:rPr>
              <a:t>aq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) 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중화 반응하여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물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몰이 생성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될 때의 반응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5127" name="_x90755720" descr="DRW000020e806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422"/>
            <a:ext cx="62611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20688" y="420303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중화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엔탈피는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염기의 종류에 관계없이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△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H=-55.8kJ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로 일정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charset="-127"/>
              </a:rPr>
              <a:t>반응 </a:t>
            </a:r>
            <a:r>
              <a:rPr lang="ko-KR" altLang="en-US" dirty="0" err="1">
                <a:ea typeface="굴림" charset="-127"/>
              </a:rPr>
              <a:t>엔탈피의</a:t>
            </a:r>
            <a:r>
              <a:rPr lang="ko-KR" altLang="en-US" dirty="0">
                <a:ea typeface="굴림" charset="-127"/>
              </a:rPr>
              <a:t> 종류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5. </a:t>
            </a:r>
            <a:r>
              <a:rPr lang="ko-KR" altLang="en-US" kern="0" dirty="0" smtClean="0">
                <a:ea typeface="굴림" charset="-127"/>
              </a:rPr>
              <a:t>용해 </a:t>
            </a:r>
            <a:r>
              <a:rPr lang="ko-KR" altLang="en-US" kern="0" dirty="0" err="1" smtClean="0">
                <a:ea typeface="굴림" charset="-127"/>
              </a:rPr>
              <a:t>엔탈피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물질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용매에 완전히 용해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될 때의 반응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엔탈피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기체 및 액체가 물에 용해될 때는 대부분 열을 방출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</p:txBody>
      </p:sp>
      <p:pic>
        <p:nvPicPr>
          <p:cNvPr id="6147" name="_x215295184" descr="DRW000020e806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221" y="3198272"/>
            <a:ext cx="655161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20688" y="387258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고체는 물질에 따라 열을 방출하기도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흡수하기도 한다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/>
          <a:srcRect l="21178" t="44960" r="22596" b="31520"/>
          <a:stretch/>
        </p:blipFill>
        <p:spPr>
          <a:xfrm>
            <a:off x="1043608" y="4428967"/>
            <a:ext cx="7965272" cy="18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6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엔탈피</a:t>
            </a:r>
            <a:r>
              <a:rPr lang="en-US" altLang="ko-KR" dirty="0" smtClean="0">
                <a:ea typeface="굴림" charset="-127"/>
              </a:rPr>
              <a:t>(H)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47ABE3"/>
                </a:solidFill>
                <a:ea typeface="굴림" charset="-127"/>
              </a:rPr>
              <a:t>일정한 압력에서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어떤 물질이 가지고 있는 고유한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</a:p>
          <a:p>
            <a:pPr marL="0" indent="0"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총 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에너지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함량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엔탈피의</a:t>
            </a:r>
            <a:r>
              <a:rPr lang="ko-KR" altLang="en-US" kern="0" dirty="0" smtClean="0">
                <a:ea typeface="굴림" charset="-127"/>
              </a:rPr>
              <a:t> 절대값을 정확히 측정하는 것은 불가능</a:t>
            </a:r>
            <a:endParaRPr lang="en-US" altLang="ko-KR" kern="0" dirty="0" smtClean="0">
              <a:ea typeface="굴림" charset="-127"/>
            </a:endParaRPr>
          </a:p>
          <a:p>
            <a:endParaRPr lang="en-US" altLang="ko-KR" kern="0" dirty="0" smtClean="0">
              <a:ea typeface="굴림" charset="-127"/>
            </a:endParaRPr>
          </a:p>
          <a:p>
            <a:r>
              <a:rPr lang="en-US" altLang="ko-KR" kern="0" dirty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반응열을 통해 </a:t>
            </a:r>
            <a:r>
              <a:rPr lang="ko-KR" altLang="en-US" kern="0" dirty="0" err="1" smtClean="0">
                <a:ea typeface="굴림" charset="-127"/>
              </a:rPr>
              <a:t>엔탈피를</a:t>
            </a:r>
            <a:r>
              <a:rPr lang="ko-KR" altLang="en-US" kern="0" dirty="0" smtClean="0">
                <a:ea typeface="굴림" charset="-127"/>
              </a:rPr>
              <a:t> 추정</a:t>
            </a:r>
            <a:endParaRPr lang="en-US" altLang="ko-KR" kern="0" dirty="0" smtClean="0">
              <a:ea typeface="굴림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275148" y="4941168"/>
            <a:ext cx="5266928" cy="12078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 smtClean="0">
                <a:solidFill>
                  <a:srgbClr val="FF0000"/>
                </a:solidFill>
              </a:rPr>
              <a:t>엔탈피의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변화량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△H)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주목</a:t>
            </a:r>
            <a:r>
              <a:rPr lang="en-US" altLang="ko-KR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!!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2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△H)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7031632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일정한 압력에서 화학 반응이 일어날 때 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엔탈피의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변화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/>
          <a:srcRect l="33635" t="54200" r="36943" b="38573"/>
          <a:stretch/>
        </p:blipFill>
        <p:spPr>
          <a:xfrm>
            <a:off x="1547664" y="2996952"/>
            <a:ext cx="5801359" cy="8016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/>
          <a:srcRect l="21178" t="61927" r="24486" b="29841"/>
          <a:stretch/>
        </p:blipFill>
        <p:spPr>
          <a:xfrm>
            <a:off x="838400" y="4011757"/>
            <a:ext cx="7982498" cy="6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4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△H)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발열반응의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37"/>
          <a:stretch/>
        </p:blipFill>
        <p:spPr>
          <a:xfrm>
            <a:off x="4908612" y="2348880"/>
            <a:ext cx="4067114" cy="336096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4541050"/>
              </p:ext>
            </p:extLst>
          </p:nvPr>
        </p:nvGraphicFramePr>
        <p:xfrm>
          <a:off x="630424" y="2492896"/>
          <a:ext cx="4068452" cy="278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</a:tblGrid>
              <a:tr h="1422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800" dirty="0" smtClean="0"/>
                        <a:t>H</a:t>
                      </a:r>
                      <a:r>
                        <a:rPr lang="ko-KR" altLang="en-US" sz="2800" baseline="-25000" dirty="0" smtClean="0"/>
                        <a:t>반응물</a:t>
                      </a:r>
                      <a:r>
                        <a:rPr lang="ko-KR" altLang="en-US" sz="2800" dirty="0" smtClean="0"/>
                        <a:t>  </a:t>
                      </a:r>
                      <a:r>
                        <a:rPr lang="en-US" altLang="ko-KR" sz="2800" dirty="0" smtClean="0"/>
                        <a:t>&gt; </a:t>
                      </a:r>
                      <a:r>
                        <a:rPr lang="en-US" altLang="ko-KR" sz="28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800" dirty="0" smtClean="0"/>
                        <a:t>H</a:t>
                      </a:r>
                      <a:r>
                        <a:rPr lang="ko-KR" altLang="en-US" sz="2800" baseline="-25000" dirty="0" smtClean="0"/>
                        <a:t>생성물</a:t>
                      </a:r>
                      <a:endParaRPr lang="en-US" altLang="ko-KR" sz="2800" baseline="-250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2800" dirty="0" smtClean="0">
                          <a:solidFill>
                            <a:srgbClr val="FFFF00"/>
                          </a:solidFill>
                          <a:latin typeface="맑은 고딕"/>
                          <a:ea typeface="맑은 고딕"/>
                        </a:rPr>
                        <a:t>△</a:t>
                      </a:r>
                      <a:r>
                        <a:rPr lang="en-US" altLang="ko-KR" sz="2800" dirty="0" smtClean="0">
                          <a:solidFill>
                            <a:srgbClr val="FFFF00"/>
                          </a:solidFill>
                        </a:rPr>
                        <a:t>H &lt; 0</a:t>
                      </a:r>
                      <a:endParaRPr lang="ko-KR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13605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엔탈피</a:t>
                      </a:r>
                      <a:r>
                        <a:rPr lang="ko-KR" altLang="en-US" sz="2000" dirty="0" smtClean="0"/>
                        <a:t> 차이 만큼 열의 형태로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외부로 </a:t>
                      </a: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방출</a:t>
                      </a:r>
                      <a:endParaRPr lang="en-US" altLang="ko-KR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1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△H)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>
                <a:ea typeface="굴림" charset="-127"/>
              </a:rPr>
              <a:t> </a:t>
            </a:r>
            <a:r>
              <a:rPr lang="ko-KR" altLang="en-US" kern="0" dirty="0">
                <a:ea typeface="굴림" charset="-127"/>
              </a:rPr>
              <a:t>흡</a:t>
            </a:r>
            <a:r>
              <a:rPr lang="ko-KR" altLang="en-US" kern="0" dirty="0" smtClean="0">
                <a:ea typeface="굴림" charset="-127"/>
              </a:rPr>
              <a:t>열반응의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075914"/>
              </p:ext>
            </p:extLst>
          </p:nvPr>
        </p:nvGraphicFramePr>
        <p:xfrm>
          <a:off x="630424" y="2492896"/>
          <a:ext cx="4068452" cy="278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</a:tblGrid>
              <a:tr h="14227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800" dirty="0" smtClean="0"/>
                        <a:t>H</a:t>
                      </a:r>
                      <a:r>
                        <a:rPr lang="ko-KR" altLang="en-US" sz="2800" baseline="-25000" dirty="0" smtClean="0"/>
                        <a:t>반응물</a:t>
                      </a:r>
                      <a:r>
                        <a:rPr lang="ko-KR" altLang="en-US" sz="2800" dirty="0" smtClean="0"/>
                        <a:t>  </a:t>
                      </a:r>
                      <a:r>
                        <a:rPr lang="en-US" altLang="ko-KR" sz="2800" dirty="0" smtClean="0"/>
                        <a:t>&lt; </a:t>
                      </a:r>
                      <a:r>
                        <a:rPr lang="en-US" altLang="ko-KR" sz="28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800" dirty="0" smtClean="0"/>
                        <a:t>H</a:t>
                      </a:r>
                      <a:r>
                        <a:rPr lang="ko-KR" altLang="en-US" sz="2800" baseline="-25000" dirty="0" smtClean="0"/>
                        <a:t>생성물</a:t>
                      </a:r>
                      <a:endParaRPr lang="en-US" altLang="ko-KR" sz="2800" baseline="-250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2800" dirty="0" smtClean="0">
                          <a:solidFill>
                            <a:srgbClr val="FFFF00"/>
                          </a:solidFill>
                          <a:latin typeface="맑은 고딕"/>
                          <a:ea typeface="맑은 고딕"/>
                        </a:rPr>
                        <a:t>△</a:t>
                      </a:r>
                      <a:r>
                        <a:rPr lang="en-US" altLang="ko-KR" sz="2800" dirty="0" smtClean="0">
                          <a:solidFill>
                            <a:srgbClr val="FFFF00"/>
                          </a:solidFill>
                        </a:rPr>
                        <a:t>H &gt; 0</a:t>
                      </a:r>
                      <a:endParaRPr lang="ko-KR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13605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엔탈피</a:t>
                      </a:r>
                      <a:r>
                        <a:rPr lang="ko-KR" altLang="en-US" sz="2000" dirty="0" smtClean="0"/>
                        <a:t> 차이 만큼 열의 형태로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외부에서 </a:t>
                      </a: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흡수</a:t>
                      </a:r>
                      <a:endParaRPr lang="en-US" altLang="ko-KR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96"/>
          <a:stretch/>
        </p:blipFill>
        <p:spPr>
          <a:xfrm>
            <a:off x="4945413" y="2370138"/>
            <a:ext cx="4131912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31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반응열과 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031" name="_x91236704" descr="DRW00001fa815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700808"/>
            <a:ext cx="2952328" cy="5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598226"/>
              </p:ext>
            </p:extLst>
          </p:nvPr>
        </p:nvGraphicFramePr>
        <p:xfrm>
          <a:off x="539552" y="2564904"/>
          <a:ext cx="813690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6171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발열 반응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흡열</a:t>
                      </a:r>
                      <a:r>
                        <a:rPr lang="ko-KR" altLang="en-US" sz="2400" dirty="0" smtClean="0"/>
                        <a:t> 반응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12625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000" dirty="0" smtClean="0"/>
                        <a:t>H</a:t>
                      </a:r>
                      <a:r>
                        <a:rPr lang="ko-KR" altLang="en-US" sz="2000" baseline="-25000" dirty="0" smtClean="0"/>
                        <a:t>반응물</a:t>
                      </a:r>
                      <a:r>
                        <a:rPr lang="ko-KR" altLang="en-US" sz="2000" dirty="0" smtClean="0"/>
                        <a:t>  </a:t>
                      </a:r>
                      <a:r>
                        <a:rPr lang="en-US" altLang="ko-KR" sz="2000" dirty="0" smtClean="0"/>
                        <a:t>&gt; </a:t>
                      </a:r>
                      <a:r>
                        <a:rPr lang="en-US" altLang="ko-KR" sz="20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000" dirty="0" smtClean="0"/>
                        <a:t>H</a:t>
                      </a:r>
                      <a:r>
                        <a:rPr lang="ko-KR" altLang="en-US" sz="2000" baseline="-25000" dirty="0" smtClean="0"/>
                        <a:t>생성물</a:t>
                      </a:r>
                      <a:endParaRPr lang="en-US" altLang="ko-KR" sz="2000" baseline="-250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△</a:t>
                      </a: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H &lt; 0</a:t>
                      </a:r>
                      <a:endParaRPr lang="ko-KR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000" dirty="0" smtClean="0"/>
                        <a:t>H</a:t>
                      </a:r>
                      <a:r>
                        <a:rPr lang="ko-KR" altLang="en-US" sz="2000" baseline="-25000" dirty="0" smtClean="0"/>
                        <a:t>반응물</a:t>
                      </a:r>
                      <a:r>
                        <a:rPr lang="ko-KR" altLang="en-US" sz="2000" dirty="0" smtClean="0"/>
                        <a:t>  </a:t>
                      </a:r>
                      <a:r>
                        <a:rPr lang="en-US" altLang="ko-KR" sz="2000" dirty="0" smtClean="0"/>
                        <a:t>&lt; </a:t>
                      </a:r>
                      <a:r>
                        <a:rPr lang="en-US" altLang="ko-KR" sz="2000" dirty="0" smtClean="0">
                          <a:latin typeface="궁서체"/>
                          <a:ea typeface="궁서체"/>
                        </a:rPr>
                        <a:t>∑</a:t>
                      </a:r>
                      <a:r>
                        <a:rPr lang="en-US" altLang="ko-KR" sz="2000" dirty="0" smtClean="0"/>
                        <a:t>H</a:t>
                      </a:r>
                      <a:r>
                        <a:rPr lang="ko-KR" altLang="en-US" sz="2000" baseline="-25000" dirty="0" smtClean="0"/>
                        <a:t>생성물</a:t>
                      </a:r>
                      <a:endParaRPr lang="en-US" altLang="ko-KR" sz="2000" baseline="-250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맑은 고딕"/>
                          <a:ea typeface="+mn-ea"/>
                        </a:rPr>
                        <a:t>△</a:t>
                      </a: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H &gt; 0</a:t>
                      </a:r>
                      <a:endParaRPr lang="ko-KR" alt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05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엔탈피</a:t>
                      </a:r>
                      <a:r>
                        <a:rPr lang="ko-KR" altLang="en-US" sz="2000" dirty="0" smtClean="0"/>
                        <a:t> 차이 만큼 열의 형태로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외부로 방출</a:t>
                      </a:r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Q</a:t>
                      </a: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 &gt; 0</a:t>
                      </a:r>
                      <a:endParaRPr lang="ko-KR" alt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err="1" smtClean="0"/>
                        <a:t>엔탈피</a:t>
                      </a:r>
                      <a:r>
                        <a:rPr lang="ko-KR" altLang="en-US" sz="2000" dirty="0" smtClean="0"/>
                        <a:t> 차이 만큼 열의 형태로</a:t>
                      </a:r>
                      <a:endParaRPr lang="en-US" altLang="ko-KR" sz="20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외부에서 흡수</a:t>
                      </a:r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Q &lt; 0</a:t>
                      </a:r>
                      <a:endParaRPr lang="ko-KR" alt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28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반응열과 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2638" t="66667" r="38568" b="28167"/>
          <a:stretch/>
        </p:blipFill>
        <p:spPr bwMode="auto">
          <a:xfrm>
            <a:off x="327348" y="1883668"/>
            <a:ext cx="5895652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아래쪽 화살표 5"/>
          <p:cNvSpPr/>
          <p:nvPr/>
        </p:nvSpPr>
        <p:spPr>
          <a:xfrm>
            <a:off x="3202568" y="3367983"/>
            <a:ext cx="2222198" cy="87496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22638" t="66667" r="20269" b="28167"/>
          <a:stretch>
            <a:fillRect/>
          </a:stretch>
        </p:blipFill>
        <p:spPr bwMode="auto">
          <a:xfrm>
            <a:off x="327348" y="4906227"/>
            <a:ext cx="8676456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71953" t="66667" r="20269" b="28167"/>
          <a:stretch/>
        </p:blipFill>
        <p:spPr bwMode="auto">
          <a:xfrm>
            <a:off x="6588124" y="1883668"/>
            <a:ext cx="1182047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220630" y="1866032"/>
            <a:ext cx="386644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+</a:t>
            </a:r>
            <a:endParaRPr lang="ko-KR" altLang="en-US" sz="28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2638" t="66667" r="61064" b="28167"/>
          <a:stretch/>
        </p:blipFill>
        <p:spPr bwMode="auto">
          <a:xfrm>
            <a:off x="327348" y="2406182"/>
            <a:ext cx="2476812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8773" t="66667" r="38568" b="28167"/>
          <a:stretch/>
        </p:blipFill>
        <p:spPr bwMode="auto">
          <a:xfrm>
            <a:off x="4114800" y="2406182"/>
            <a:ext cx="3443514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70269" t="66667" r="20269" b="28167"/>
          <a:stretch/>
        </p:blipFill>
        <p:spPr bwMode="auto">
          <a:xfrm>
            <a:off x="2834640" y="2401828"/>
            <a:ext cx="1437951" cy="4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28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반응열과 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40200" r="21302" b="51984"/>
          <a:stretch/>
        </p:blipFill>
        <p:spPr bwMode="auto">
          <a:xfrm>
            <a:off x="179512" y="1604678"/>
            <a:ext cx="8231063" cy="64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62075" r="20469" b="30514"/>
          <a:stretch/>
        </p:blipFill>
        <p:spPr bwMode="auto">
          <a:xfrm>
            <a:off x="179512" y="4755891"/>
            <a:ext cx="8352928" cy="6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아래쪽 화살표 7"/>
          <p:cNvSpPr/>
          <p:nvPr/>
        </p:nvSpPr>
        <p:spPr>
          <a:xfrm>
            <a:off x="3202568" y="3310833"/>
            <a:ext cx="2222198" cy="87496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40200" r="62035" b="51984"/>
          <a:stretch/>
        </p:blipFill>
        <p:spPr bwMode="auto">
          <a:xfrm>
            <a:off x="179513" y="2188878"/>
            <a:ext cx="2271588" cy="64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8442" t="40200" r="48928" b="51984"/>
          <a:stretch/>
        </p:blipFill>
        <p:spPr bwMode="auto">
          <a:xfrm>
            <a:off x="3981451" y="2188878"/>
            <a:ext cx="1847850" cy="64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53676" t="40200" r="38251" b="51984"/>
          <a:stretch/>
        </p:blipFill>
        <p:spPr bwMode="auto">
          <a:xfrm>
            <a:off x="2755901" y="2188878"/>
            <a:ext cx="1181100" cy="64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11760" y="23703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738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반응열과 반응 </a:t>
            </a:r>
            <a:r>
              <a:rPr lang="ko-KR" altLang="en-US" dirty="0" err="1" smtClean="0">
                <a:ea typeface="굴림" charset="-127"/>
              </a:rPr>
              <a:t>엔탈피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47468" r="21302" b="44925"/>
          <a:stretch/>
        </p:blipFill>
        <p:spPr bwMode="auto">
          <a:xfrm>
            <a:off x="179512" y="1704045"/>
            <a:ext cx="8231063" cy="6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69171" r="20469" b="23400"/>
          <a:stretch/>
        </p:blipFill>
        <p:spPr bwMode="auto">
          <a:xfrm>
            <a:off x="179512" y="4869160"/>
            <a:ext cx="8352928" cy="6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438" t="47468" r="60429" b="44925"/>
          <a:stretch/>
        </p:blipFill>
        <p:spPr bwMode="auto">
          <a:xfrm>
            <a:off x="179513" y="2275545"/>
            <a:ext cx="2506538" cy="6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9245" t="47468" r="39089" b="44925"/>
          <a:stretch/>
        </p:blipFill>
        <p:spPr bwMode="auto">
          <a:xfrm>
            <a:off x="4152900" y="2275545"/>
            <a:ext cx="3169865" cy="6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62877" t="47468" r="29245" b="44925"/>
          <a:stretch/>
        </p:blipFill>
        <p:spPr bwMode="auto">
          <a:xfrm>
            <a:off x="3076574" y="2275545"/>
            <a:ext cx="1152525" cy="6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3509" y="2351807"/>
            <a:ext cx="386644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+</a:t>
            </a:r>
            <a:endParaRPr lang="ko-KR" altLang="en-US" sz="2800" dirty="0"/>
          </a:p>
        </p:txBody>
      </p:sp>
      <p:sp>
        <p:nvSpPr>
          <p:cNvPr id="16" name="아래쪽 화살표 15"/>
          <p:cNvSpPr/>
          <p:nvPr/>
        </p:nvSpPr>
        <p:spPr>
          <a:xfrm>
            <a:off x="3202568" y="3367983"/>
            <a:ext cx="2222198" cy="87496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46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3346</TotalTime>
  <Words>507</Words>
  <Application>Microsoft Office PowerPoint</Application>
  <PresentationFormat>화면 슬라이드 쇼(4:3)</PresentationFormat>
  <Paragraphs>118</Paragraphs>
  <Slides>19</Slides>
  <Notes>18</Notes>
  <HiddenSlides>2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광장</vt:lpstr>
      <vt:lpstr>반응열과 엔탈피</vt:lpstr>
      <vt:lpstr>엔탈피(H)</vt:lpstr>
      <vt:lpstr>반응 엔탈피(△H)</vt:lpstr>
      <vt:lpstr>반응 엔탈피(△H)</vt:lpstr>
      <vt:lpstr>반응 엔탈피(△H)</vt:lpstr>
      <vt:lpstr>반응열과 반응 엔탈피</vt:lpstr>
      <vt:lpstr>반응열과 반응 엔탈피</vt:lpstr>
      <vt:lpstr>반응열과 반응 엔탈피</vt:lpstr>
      <vt:lpstr>반응열과 반응 엔탈피</vt:lpstr>
      <vt:lpstr>열화학 반응식의 유의사항</vt:lpstr>
      <vt:lpstr>반응 엔탈피의 종류</vt:lpstr>
      <vt:lpstr>반응 엔탈피의 종류</vt:lpstr>
      <vt:lpstr>반응 엔탈피의 종류</vt:lpstr>
      <vt:lpstr>반응 엔탈피의 종류</vt:lpstr>
      <vt:lpstr>반응 엔탈피의 종류</vt:lpstr>
      <vt:lpstr>반응 엔탈피의 종류</vt:lpstr>
      <vt:lpstr>반응 엔탈피의 종류</vt:lpstr>
      <vt:lpstr>슬라이드 18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509</cp:revision>
  <cp:lastPrinted>2013-03-07T00:26:02Z</cp:lastPrinted>
  <dcterms:created xsi:type="dcterms:W3CDTF">2013-03-05T02:18:42Z</dcterms:created>
  <dcterms:modified xsi:type="dcterms:W3CDTF">2018-02-09T03:52:14Z</dcterms:modified>
</cp:coreProperties>
</file>