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24"/>
  </p:notesMasterIdLst>
  <p:sldIdLst>
    <p:sldId id="358" r:id="rId2"/>
    <p:sldId id="359" r:id="rId3"/>
    <p:sldId id="361" r:id="rId4"/>
    <p:sldId id="363" r:id="rId5"/>
    <p:sldId id="364" r:id="rId6"/>
    <p:sldId id="362" r:id="rId7"/>
    <p:sldId id="365" r:id="rId8"/>
    <p:sldId id="366" r:id="rId9"/>
    <p:sldId id="367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9" r:id="rId19"/>
    <p:sldId id="377" r:id="rId20"/>
    <p:sldId id="378" r:id="rId21"/>
    <p:sldId id="338" r:id="rId22"/>
    <p:sldId id="330" r:id="rId2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1AD"/>
    <a:srgbClr val="47ABE3"/>
    <a:srgbClr val="409EC4"/>
    <a:srgbClr val="DDE6B8"/>
    <a:srgbClr val="B4C763"/>
    <a:srgbClr val="57D3C1"/>
    <a:srgbClr val="90C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58333" autoAdjust="0"/>
  </p:normalViewPr>
  <p:slideViewPr>
    <p:cSldViewPr>
      <p:cViewPr varScale="1">
        <p:scale>
          <a:sx n="66" d="100"/>
          <a:sy n="66" d="100"/>
        </p:scale>
        <p:origin x="-30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fld id="{F976CCFE-F6C5-4B1F-A2D1-76591D85DE7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77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4237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58032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1985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211425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28021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60382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87717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588082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634873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4016892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3608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98568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749120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57332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22803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1775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4598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3201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83580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72109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783D61-3C99-403C-A9D7-80686AEF5235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E2AF9-4BAA-4997-8F7C-9C0F567C409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F29CA-C8BA-4BAF-840C-7DB547F8A940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22AB8-455E-4179-A22A-F6399C289168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CF87-21E1-427B-98BE-6651AE66752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A3E8D-9239-48A8-9079-CCD1689BA47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24F9-1BD6-4D09-B594-C45458E6D0C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4E684-2DCD-40D8-88B2-A6D2433697A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DDD81-FA67-4F50-BA3F-8FE58E6CE41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36E5A-FD4C-4711-9B39-66EA563A497B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C6055F-83E7-4CE1-B6E6-66EEA056B2B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A21D22-81D6-4255-9AF4-CFA547924B0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2564954"/>
            <a:ext cx="8784976" cy="1008062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6700" dirty="0" smtClean="0">
                <a:ea typeface="굴림" charset="-127"/>
              </a:rPr>
              <a:t>산과 염기</a:t>
            </a:r>
            <a:endParaRPr lang="ko-KR" altLang="en-US" sz="6700" dirty="0">
              <a:ea typeface="굴림" charset="-127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89101"/>
            <a:ext cx="4464050" cy="36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ea typeface="굴림" charset="-127"/>
              </a:rPr>
              <a:t>p. 159 ~ 165</a:t>
            </a:r>
            <a:endParaRPr lang="en-US" altLang="ko-KR" sz="1800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산</a:t>
            </a:r>
            <a:r>
              <a:rPr lang="en-US" altLang="ko-KR" dirty="0" smtClean="0">
                <a:ea typeface="굴림" charset="-127"/>
              </a:rPr>
              <a:t>-</a:t>
            </a:r>
            <a:r>
              <a:rPr lang="ko-KR" altLang="en-US" dirty="0" smtClean="0">
                <a:ea typeface="굴림" charset="-127"/>
              </a:rPr>
              <a:t>염기 중화반응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/>
          <a:srcRect l="21237" t="43693" r="23001" b="46317"/>
          <a:stretch/>
        </p:blipFill>
        <p:spPr>
          <a:xfrm>
            <a:off x="76789" y="1523431"/>
            <a:ext cx="8916041" cy="89845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/>
          <a:srcRect l="23001" t="56730" r="21237" b="32942"/>
          <a:stretch/>
        </p:blipFill>
        <p:spPr>
          <a:xfrm>
            <a:off x="123961" y="3802743"/>
            <a:ext cx="8916046" cy="9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31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/>
          <a:srcRect l="20000" t="13204" r="18952" b="52074"/>
          <a:stretch/>
        </p:blipFill>
        <p:spPr>
          <a:xfrm>
            <a:off x="179512" y="1417638"/>
            <a:ext cx="8616145" cy="2756603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산</a:t>
            </a:r>
            <a:r>
              <a:rPr lang="en-US" altLang="ko-KR" dirty="0" smtClean="0">
                <a:ea typeface="굴림" charset="-127"/>
              </a:rPr>
              <a:t>-</a:t>
            </a:r>
            <a:r>
              <a:rPr lang="ko-KR" altLang="en-US" dirty="0" smtClean="0">
                <a:ea typeface="굴림" charset="-127"/>
              </a:rPr>
              <a:t>염기 중화반응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27557" y="3639903"/>
            <a:ext cx="908869" cy="1084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8821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세기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이온화도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l-GR" altLang="ko-KR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α</a:t>
            </a:r>
            <a:r>
              <a:rPr lang="en-US" altLang="ko-KR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산과 염기의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이온화도가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클수록 강산과 강염기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29750" t="36667" r="36875" b="51333"/>
          <a:stretch/>
        </p:blipFill>
        <p:spPr>
          <a:xfrm>
            <a:off x="1500079" y="2159533"/>
            <a:ext cx="5794339" cy="117188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079560"/>
            <a:ext cx="7431134" cy="27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65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세기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이온화도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l-GR" altLang="ko-KR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α</a:t>
            </a:r>
            <a:r>
              <a:rPr lang="en-US" altLang="ko-KR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같은 전해질인 경우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온도가 높을수록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농도가 묽을수록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이온화도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</a:t>
            </a:r>
            <a:r>
              <a:rPr lang="el-GR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α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는 커진다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세기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이온화 상수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n-US" altLang="ko-KR" kern="0" dirty="0" err="1" smtClean="0">
                <a:ea typeface="굴림" charset="-127"/>
              </a:rPr>
              <a:t>K</a:t>
            </a:r>
            <a:r>
              <a:rPr lang="en-US" altLang="ko-KR" kern="0" baseline="-25000" dirty="0" err="1" smtClean="0">
                <a:ea typeface="굴림" charset="-127"/>
              </a:rPr>
              <a:t>a</a:t>
            </a:r>
            <a:r>
              <a:rPr lang="en-US" altLang="ko-KR" kern="0" dirty="0" smtClean="0">
                <a:ea typeface="굴림" charset="-127"/>
              </a:rPr>
              <a:t>, K</a:t>
            </a:r>
            <a:r>
              <a:rPr lang="en-US" altLang="ko-KR" kern="0" baseline="-25000" dirty="0" smtClean="0">
                <a:ea typeface="굴림" charset="-127"/>
              </a:rPr>
              <a:t>b</a:t>
            </a:r>
            <a:r>
              <a:rPr lang="en-US" altLang="ko-KR" kern="0" dirty="0" smtClean="0">
                <a:ea typeface="굴림" charset="-127"/>
              </a:rPr>
              <a:t>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산과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염기의 수용액에서 이온화 평형에 대한 평형상수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25903" t="28160" r="25903" b="64942"/>
          <a:stretch/>
        </p:blipFill>
        <p:spPr>
          <a:xfrm>
            <a:off x="880458" y="3035600"/>
            <a:ext cx="7983989" cy="64278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/>
          <a:srcRect l="39889" t="66232" r="40016" b="22976"/>
          <a:stretch/>
        </p:blipFill>
        <p:spPr>
          <a:xfrm>
            <a:off x="2821709" y="4255295"/>
            <a:ext cx="3662550" cy="11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1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세기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이온화 상수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n-US" altLang="ko-KR" kern="0" dirty="0" err="1" smtClean="0">
                <a:ea typeface="굴림" charset="-127"/>
              </a:rPr>
              <a:t>K</a:t>
            </a:r>
            <a:r>
              <a:rPr lang="en-US" altLang="ko-KR" kern="0" baseline="-25000" dirty="0" err="1" smtClean="0">
                <a:ea typeface="굴림" charset="-127"/>
              </a:rPr>
              <a:t>a</a:t>
            </a:r>
            <a:r>
              <a:rPr lang="en-US" altLang="ko-KR" kern="0" dirty="0" smtClean="0">
                <a:ea typeface="굴림" charset="-127"/>
              </a:rPr>
              <a:t>, K</a:t>
            </a:r>
            <a:r>
              <a:rPr lang="en-US" altLang="ko-KR" kern="0" baseline="-25000" dirty="0" smtClean="0">
                <a:ea typeface="굴림" charset="-127"/>
              </a:rPr>
              <a:t>b</a:t>
            </a:r>
            <a:r>
              <a:rPr lang="en-US" altLang="ko-KR" kern="0" dirty="0" smtClean="0">
                <a:ea typeface="굴림" charset="-127"/>
              </a:rPr>
              <a:t>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산과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염기의 수용액에서 이온화 평형에 대한 평형상수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rcRect l="26375" t="39976" r="26375" b="53851"/>
          <a:stretch/>
        </p:blipFill>
        <p:spPr>
          <a:xfrm>
            <a:off x="683568" y="2996952"/>
            <a:ext cx="8410661" cy="6180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/>
          <a:srcRect l="26375" t="47185" r="26375" b="43280"/>
          <a:stretch/>
        </p:blipFill>
        <p:spPr>
          <a:xfrm>
            <a:off x="107876" y="4203700"/>
            <a:ext cx="8731324" cy="9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92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세기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이온화 상수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n-US" altLang="ko-KR" kern="0" dirty="0" err="1" smtClean="0">
                <a:ea typeface="굴림" charset="-127"/>
              </a:rPr>
              <a:t>K</a:t>
            </a:r>
            <a:r>
              <a:rPr lang="en-US" altLang="ko-KR" kern="0" baseline="-25000" dirty="0" err="1" smtClean="0">
                <a:ea typeface="굴림" charset="-127"/>
              </a:rPr>
              <a:t>a</a:t>
            </a:r>
            <a:r>
              <a:rPr lang="en-US" altLang="ko-KR" kern="0" dirty="0" smtClean="0">
                <a:ea typeface="굴림" charset="-127"/>
              </a:rPr>
              <a:t>, K</a:t>
            </a:r>
            <a:r>
              <a:rPr lang="en-US" altLang="ko-KR" kern="0" baseline="-25000" dirty="0" smtClean="0">
                <a:ea typeface="굴림" charset="-127"/>
              </a:rPr>
              <a:t>b</a:t>
            </a:r>
            <a:r>
              <a:rPr lang="en-US" altLang="ko-KR" kern="0" dirty="0" smtClean="0">
                <a:ea typeface="굴림" charset="-127"/>
              </a:rPr>
              <a:t>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산과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염기의 수용액에서 이온화 평형에 대한 평형상수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/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  <a:p>
            <a:pPr lvl="1"/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/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  <a:p>
            <a:pPr lvl="1"/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온도에 의존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하며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일정한 온도에서는 항상 동일한 값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(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농도와 무관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)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이온화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상수값이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클수록 강산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강염기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/>
          <a:srcRect l="39889" t="66232" r="40016" b="22976"/>
          <a:stretch/>
        </p:blipFill>
        <p:spPr>
          <a:xfrm>
            <a:off x="992909" y="2731295"/>
            <a:ext cx="3662550" cy="11064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/>
          <a:srcRect l="40894" t="47185" r="40894" b="43280"/>
          <a:stretch/>
        </p:blipFill>
        <p:spPr>
          <a:xfrm>
            <a:off x="4746700" y="2781300"/>
            <a:ext cx="3365276" cy="9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126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세기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이온화 상수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n-US" altLang="ko-KR" kern="0" dirty="0" err="1" smtClean="0">
                <a:ea typeface="굴림" charset="-127"/>
              </a:rPr>
              <a:t>K</a:t>
            </a:r>
            <a:r>
              <a:rPr lang="en-US" altLang="ko-KR" kern="0" baseline="-25000" dirty="0" err="1" smtClean="0">
                <a:ea typeface="굴림" charset="-127"/>
              </a:rPr>
              <a:t>a</a:t>
            </a:r>
            <a:r>
              <a:rPr lang="en-US" altLang="ko-KR" kern="0" dirty="0" smtClean="0">
                <a:ea typeface="굴림" charset="-127"/>
              </a:rPr>
              <a:t>, K</a:t>
            </a:r>
            <a:r>
              <a:rPr lang="en-US" altLang="ko-KR" kern="0" baseline="-25000" dirty="0" smtClean="0">
                <a:ea typeface="굴림" charset="-127"/>
              </a:rPr>
              <a:t>b</a:t>
            </a:r>
            <a:r>
              <a:rPr lang="en-US" altLang="ko-KR" kern="0" dirty="0" smtClean="0">
                <a:ea typeface="굴림" charset="-127"/>
              </a:rPr>
              <a:t>)</a:t>
            </a:r>
            <a:endParaRPr lang="ko-KR" altLang="en-US" kern="0" dirty="0" smtClean="0"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19562" t="21652" r="21500" b="30778"/>
          <a:stretch/>
        </p:blipFill>
        <p:spPr>
          <a:xfrm>
            <a:off x="47625" y="2124365"/>
            <a:ext cx="8982075" cy="40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64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세기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954396"/>
            <a:ext cx="6617753" cy="390360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이온화 상수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n-US" altLang="ko-KR" kern="0" dirty="0" err="1" smtClean="0">
                <a:ea typeface="굴림" charset="-127"/>
              </a:rPr>
              <a:t>K</a:t>
            </a:r>
            <a:r>
              <a:rPr lang="en-US" altLang="ko-KR" kern="0" baseline="-25000" dirty="0" err="1" smtClean="0">
                <a:ea typeface="굴림" charset="-127"/>
              </a:rPr>
              <a:t>a</a:t>
            </a:r>
            <a:r>
              <a:rPr lang="en-US" altLang="ko-KR" kern="0" dirty="0" smtClean="0">
                <a:ea typeface="굴림" charset="-127"/>
              </a:rPr>
              <a:t>, K</a:t>
            </a:r>
            <a:r>
              <a:rPr lang="en-US" altLang="ko-KR" kern="0" baseline="-25000" dirty="0" smtClean="0">
                <a:ea typeface="굴림" charset="-127"/>
              </a:rPr>
              <a:t>b</a:t>
            </a:r>
            <a:r>
              <a:rPr lang="en-US" altLang="ko-KR" kern="0" dirty="0" smtClean="0">
                <a:ea typeface="굴림" charset="-127"/>
              </a:rPr>
              <a:t>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산의 세기가 강할수록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짝염기의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세기는 약하고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</a:t>
            </a: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산의 세기가 약할수록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짝염기의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세기는 강하다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5812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세기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61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이온화도와</a:t>
            </a:r>
            <a:r>
              <a:rPr lang="ko-KR" altLang="en-US" kern="0" dirty="0" smtClean="0">
                <a:ea typeface="굴림" charset="-127"/>
              </a:rPr>
              <a:t> 이온화 상수의 관계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rcRect l="21125" t="30222" r="23000" b="28500"/>
          <a:stretch/>
        </p:blipFill>
        <p:spPr>
          <a:xfrm>
            <a:off x="296141" y="2028447"/>
            <a:ext cx="8515350" cy="3538481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4563988" y="5742781"/>
            <a:ext cx="3094117" cy="518678"/>
            <a:chOff x="5259313" y="5733256"/>
            <a:chExt cx="3094117" cy="51867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 cstate="print"/>
            <a:srcRect l="57812" t="68889" r="34563" b="25060"/>
            <a:stretch/>
          </p:blipFill>
          <p:spPr>
            <a:xfrm>
              <a:off x="6949430" y="5733256"/>
              <a:ext cx="1162050" cy="5186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59313" y="5761831"/>
              <a:ext cx="3094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바탕" panose="02030600000101010101" pitchFamily="18" charset="-127"/>
                  <a:ea typeface="바탕" panose="02030600000101010101" pitchFamily="18" charset="-127"/>
                </a:rPr>
                <a:t>(</a:t>
              </a:r>
              <a:r>
                <a:rPr lang="ko-KR" altLang="en-US" sz="2000" dirty="0" smtClean="0">
                  <a:latin typeface="바탕" panose="02030600000101010101" pitchFamily="18" charset="-127"/>
                  <a:ea typeface="바탕" panose="02030600000101010101" pitchFamily="18" charset="-127"/>
                </a:rPr>
                <a:t>약산의 경우</a:t>
              </a:r>
              <a:r>
                <a:rPr lang="en-US" altLang="ko-KR" sz="2000" dirty="0" smtClean="0">
                  <a:latin typeface="바탕" panose="02030600000101010101" pitchFamily="18" charset="-127"/>
                  <a:ea typeface="바탕" panose="02030600000101010101" pitchFamily="18" charset="-127"/>
                </a:rPr>
                <a:t>,               )</a:t>
              </a:r>
              <a:endPara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266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정의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10311" t="23960" r="7032" b="28712"/>
          <a:stretch/>
        </p:blipFill>
        <p:spPr>
          <a:xfrm>
            <a:off x="-1" y="2060287"/>
            <a:ext cx="9188429" cy="295938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아레니우스</a:t>
            </a:r>
            <a:r>
              <a:rPr lang="ko-KR" altLang="en-US" kern="0" dirty="0" smtClean="0">
                <a:ea typeface="굴림" charset="-127"/>
              </a:rPr>
              <a:t> 정의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-11483" y="5157581"/>
            <a:ext cx="9408020" cy="17004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한계점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- NH</a:t>
            </a:r>
            <a:r>
              <a:rPr lang="en-US" altLang="ko-KR" kern="0" baseline="-25000" dirty="0" smtClean="0">
                <a:solidFill>
                  <a:schemeClr val="accent4"/>
                </a:solidFill>
                <a:ea typeface="굴림" charset="-127"/>
              </a:rPr>
              <a:t>3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설명 불가능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-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수용액이 아닌 기체상태의 반응은 정의 불가능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43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세기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16313" t="57778" r="18749" b="31510"/>
          <a:stretch/>
        </p:blipFill>
        <p:spPr>
          <a:xfrm>
            <a:off x="107505" y="1556792"/>
            <a:ext cx="9057278" cy="8403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/>
          <a:srcRect l="16572" t="58424" r="18095" b="21090"/>
          <a:stretch/>
        </p:blipFill>
        <p:spPr>
          <a:xfrm>
            <a:off x="14086" y="3458029"/>
            <a:ext cx="9100885" cy="16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2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WordArt 6"/>
          <p:cNvSpPr>
            <a:spLocks noChangeArrowheads="1" noChangeShapeType="1" noTextEdit="1"/>
          </p:cNvSpPr>
          <p:nvPr/>
        </p:nvSpPr>
        <p:spPr bwMode="gray">
          <a:xfrm>
            <a:off x="4787900" y="3141663"/>
            <a:ext cx="4103688" cy="576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ea typeface="굴림" charset="-127"/>
              </a:rPr>
              <a:t>가나다라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가나다라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가나다라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정의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브뢴스테드</a:t>
            </a:r>
            <a:r>
              <a:rPr lang="en-US" altLang="ko-KR" kern="0" dirty="0" smtClean="0">
                <a:ea typeface="굴림" charset="-127"/>
              </a:rPr>
              <a:t>-</a:t>
            </a:r>
            <a:r>
              <a:rPr lang="ko-KR" altLang="en-US" kern="0" dirty="0" err="1" smtClean="0">
                <a:ea typeface="굴림" charset="-127"/>
              </a:rPr>
              <a:t>로우리</a:t>
            </a:r>
            <a:r>
              <a:rPr lang="ko-KR" altLang="en-US" kern="0" dirty="0" smtClean="0">
                <a:ea typeface="굴림" charset="-127"/>
              </a:rPr>
              <a:t> 정의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rcRect l="10666" t="19821" r="6952" b="39893"/>
          <a:stretch/>
        </p:blipFill>
        <p:spPr>
          <a:xfrm>
            <a:off x="5272" y="2091706"/>
            <a:ext cx="9155237" cy="251839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-11483" y="4728603"/>
            <a:ext cx="9408020" cy="9863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한계점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-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산이 반드시 이온화될 수 있는 수소원자를 포함해야 함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6974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정의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브뢴스테드</a:t>
            </a:r>
            <a:r>
              <a:rPr lang="en-US" altLang="ko-KR" kern="0" dirty="0" smtClean="0">
                <a:ea typeface="굴림" charset="-127"/>
              </a:rPr>
              <a:t>-</a:t>
            </a:r>
            <a:r>
              <a:rPr lang="ko-KR" altLang="en-US" kern="0" dirty="0" err="1" smtClean="0">
                <a:ea typeface="굴림" charset="-127"/>
              </a:rPr>
              <a:t>로우리</a:t>
            </a:r>
            <a:r>
              <a:rPr lang="ko-KR" altLang="en-US" kern="0" dirty="0" smtClean="0">
                <a:ea typeface="굴림" charset="-127"/>
              </a:rPr>
              <a:t> 정의</a:t>
            </a: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짝산과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짝염기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: </a:t>
            </a:r>
            <a:r>
              <a:rPr lang="ko-KR" altLang="en-US" kern="0" dirty="0">
                <a:solidFill>
                  <a:schemeClr val="accent4"/>
                </a:solidFill>
                <a:ea typeface="굴림" charset="-127"/>
              </a:rPr>
              <a:t>양성자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(H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+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의 이동에 의해 산과 염기로 되는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1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쌍의 물질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27793" t="32360" r="25903" b="41600"/>
          <a:stretch/>
        </p:blipFill>
        <p:spPr>
          <a:xfrm>
            <a:off x="812574" y="3871379"/>
            <a:ext cx="7591198" cy="240129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068960"/>
            <a:ext cx="2874719" cy="58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90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정의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브뢴스테드</a:t>
            </a:r>
            <a:r>
              <a:rPr lang="en-US" altLang="ko-KR" kern="0" dirty="0" smtClean="0">
                <a:ea typeface="굴림" charset="-127"/>
              </a:rPr>
              <a:t>-</a:t>
            </a:r>
            <a:r>
              <a:rPr lang="ko-KR" altLang="en-US" kern="0" dirty="0" err="1" smtClean="0">
                <a:ea typeface="굴림" charset="-127"/>
              </a:rPr>
              <a:t>로우리</a:t>
            </a:r>
            <a:r>
              <a:rPr lang="ko-KR" altLang="en-US" kern="0" dirty="0" smtClean="0">
                <a:ea typeface="굴림" charset="-127"/>
              </a:rPr>
              <a:t> 정의</a:t>
            </a: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양쪽성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물질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: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양성자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H</a:t>
            </a:r>
            <a:r>
              <a:rPr lang="en-US" altLang="ko-KR" kern="0" baseline="50000" dirty="0">
                <a:solidFill>
                  <a:schemeClr val="accent4"/>
                </a:solidFill>
                <a:ea typeface="굴림" charset="-127"/>
              </a:rPr>
              <a:t>+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)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를 줄 수도 있고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받을 수도 있는 물질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 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(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산으로도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염기로도 작용할 수 있는 물질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</a:t>
            </a: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ex) H</a:t>
            </a:r>
            <a:r>
              <a:rPr lang="en-US" altLang="ko-KR" kern="0" baseline="-25000" dirty="0" smtClean="0">
                <a:solidFill>
                  <a:schemeClr val="accent4"/>
                </a:solidFill>
                <a:ea typeface="굴림" charset="-127"/>
              </a:rPr>
              <a:t>2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O, HS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-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HSO</a:t>
            </a:r>
            <a:r>
              <a:rPr lang="en-US" altLang="ko-KR" kern="0" baseline="-25000" dirty="0" smtClean="0">
                <a:solidFill>
                  <a:schemeClr val="accent4"/>
                </a:solidFill>
                <a:ea typeface="굴림" charset="-127"/>
              </a:rPr>
              <a:t>4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-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H</a:t>
            </a:r>
            <a:r>
              <a:rPr lang="en-US" altLang="ko-KR" kern="0" baseline="-25000" dirty="0" smtClean="0">
                <a:solidFill>
                  <a:schemeClr val="accent4"/>
                </a:solidFill>
                <a:ea typeface="굴림" charset="-127"/>
              </a:rPr>
              <a:t>2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PO</a:t>
            </a:r>
            <a:r>
              <a:rPr lang="en-US" altLang="ko-KR" kern="0" baseline="-25000" dirty="0" smtClean="0">
                <a:solidFill>
                  <a:schemeClr val="accent4"/>
                </a:solidFill>
                <a:ea typeface="굴림" charset="-127"/>
              </a:rPr>
              <a:t>4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-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등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/>
          <a:srcRect l="26250" t="40949" r="32875" b="47777"/>
          <a:stretch/>
        </p:blipFill>
        <p:spPr>
          <a:xfrm>
            <a:off x="940585" y="4293096"/>
            <a:ext cx="7262829" cy="1126728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2885653" y="4333076"/>
            <a:ext cx="1152128" cy="4789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838023" y="4914102"/>
            <a:ext cx="1152128" cy="4789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981153" y="4333076"/>
            <a:ext cx="1391072" cy="4789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19472" y="4914102"/>
            <a:ext cx="1333927" cy="4789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8950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산과 염기의 정의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루이스</a:t>
            </a:r>
            <a:r>
              <a:rPr lang="ko-KR" altLang="en-US" kern="0" dirty="0" smtClean="0">
                <a:ea typeface="굴림" charset="-127"/>
              </a:rPr>
              <a:t> 정의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10000" t="15560" r="10783" b="6888"/>
          <a:stretch/>
        </p:blipFill>
        <p:spPr>
          <a:xfrm>
            <a:off x="-2504" y="1959170"/>
            <a:ext cx="8956004" cy="49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05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산</a:t>
            </a:r>
            <a:r>
              <a:rPr lang="en-US" altLang="ko-KR" dirty="0" smtClean="0">
                <a:ea typeface="굴림" charset="-127"/>
              </a:rPr>
              <a:t>-</a:t>
            </a:r>
            <a:r>
              <a:rPr lang="ko-KR" altLang="en-US" dirty="0" smtClean="0">
                <a:ea typeface="굴림" charset="-127"/>
              </a:rPr>
              <a:t>염기 중화반응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/>
          <a:srcRect l="42440" t="51680" r="37715" b="42440"/>
          <a:stretch/>
        </p:blipFill>
        <p:spPr>
          <a:xfrm>
            <a:off x="2268989" y="1496156"/>
            <a:ext cx="4464496" cy="74408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" y="2318577"/>
            <a:ext cx="9074313" cy="32555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4508" y="5517480"/>
            <a:ext cx="90281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산성</a:t>
            </a:r>
            <a:endParaRPr lang="ko-KR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36008" y="5517480"/>
            <a:ext cx="90281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2800" smtClean="0"/>
              <a:t>중성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57008" y="5517480"/>
            <a:ext cx="126188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2800" smtClean="0"/>
              <a:t>염기성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0252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산</a:t>
            </a:r>
            <a:r>
              <a:rPr lang="en-US" altLang="ko-KR" dirty="0" smtClean="0">
                <a:ea typeface="굴림" charset="-127"/>
              </a:rPr>
              <a:t>-</a:t>
            </a:r>
            <a:r>
              <a:rPr lang="ko-KR" altLang="en-US" dirty="0" smtClean="0">
                <a:ea typeface="굴림" charset="-127"/>
              </a:rPr>
              <a:t>염기 중화반응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19288" t="28160" r="21178" b="44960"/>
          <a:stretch/>
        </p:blipFill>
        <p:spPr>
          <a:xfrm>
            <a:off x="156186" y="2692152"/>
            <a:ext cx="8902089" cy="226084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0.1M </a:t>
            </a:r>
            <a:r>
              <a:rPr lang="en-US" altLang="ko-KR" kern="0" dirty="0" err="1" smtClean="0">
                <a:ea typeface="굴림" charset="-127"/>
              </a:rPr>
              <a:t>HCl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n-US" altLang="ko-KR" kern="0" dirty="0" err="1" smtClean="0">
                <a:ea typeface="굴림" charset="-127"/>
              </a:rPr>
              <a:t>aq</a:t>
            </a:r>
            <a:r>
              <a:rPr lang="en-US" altLang="ko-KR" kern="0" dirty="0" smtClean="0">
                <a:ea typeface="굴림" charset="-127"/>
              </a:rPr>
              <a:t>) 200mL</a:t>
            </a:r>
            <a:r>
              <a:rPr lang="ko-KR" altLang="en-US" kern="0" dirty="0" smtClean="0">
                <a:ea typeface="굴림" charset="-127"/>
              </a:rPr>
              <a:t>를 </a:t>
            </a:r>
            <a:r>
              <a:rPr lang="en-US" altLang="ko-KR" kern="0" dirty="0" smtClean="0">
                <a:ea typeface="굴림" charset="-127"/>
              </a:rPr>
              <a:t>0.2M </a:t>
            </a:r>
            <a:r>
              <a:rPr lang="en-US" altLang="ko-KR" kern="0" dirty="0" err="1" smtClean="0">
                <a:ea typeface="굴림" charset="-127"/>
              </a:rPr>
              <a:t>NaOH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n-US" altLang="ko-KR" kern="0" dirty="0" err="1" smtClean="0">
                <a:ea typeface="굴림" charset="-127"/>
              </a:rPr>
              <a:t>aq</a:t>
            </a:r>
            <a:r>
              <a:rPr lang="en-US" altLang="ko-KR" kern="0" dirty="0" smtClean="0">
                <a:ea typeface="굴림" charset="-127"/>
              </a:rPr>
              <a:t>)</a:t>
            </a:r>
            <a:r>
              <a:rPr lang="ko-KR" altLang="en-US" kern="0" dirty="0" smtClean="0">
                <a:ea typeface="굴림" charset="-127"/>
              </a:rPr>
              <a:t>로 완전히 중화시키려면 </a:t>
            </a:r>
            <a:r>
              <a:rPr lang="en-US" altLang="ko-KR" kern="0" dirty="0" err="1" smtClean="0">
                <a:ea typeface="굴림" charset="-127"/>
              </a:rPr>
              <a:t>NaOH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n-US" altLang="ko-KR" kern="0" dirty="0" err="1" smtClean="0">
                <a:ea typeface="굴림" charset="-127"/>
              </a:rPr>
              <a:t>aq</a:t>
            </a:r>
            <a:r>
              <a:rPr lang="en-US" altLang="ko-KR" kern="0" dirty="0" smtClean="0">
                <a:ea typeface="굴림" charset="-127"/>
              </a:rPr>
              <a:t>)</a:t>
            </a:r>
            <a:r>
              <a:rPr lang="ko-KR" altLang="en-US" kern="0" dirty="0" smtClean="0">
                <a:ea typeface="굴림" charset="-127"/>
              </a:rPr>
              <a:t>는 얼마나 필요할까</a:t>
            </a:r>
            <a:r>
              <a:rPr lang="en-US" altLang="ko-KR" kern="0" dirty="0" smtClean="0">
                <a:ea typeface="굴림" charset="-127"/>
              </a:rPr>
              <a:t>?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/>
          <a:srcRect l="39550" t="52399" r="47326" b="39490"/>
          <a:stretch/>
        </p:blipFill>
        <p:spPr>
          <a:xfrm>
            <a:off x="2917506" y="5185343"/>
            <a:ext cx="2807600" cy="9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67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산</a:t>
            </a:r>
            <a:r>
              <a:rPr lang="en-US" altLang="ko-KR" dirty="0" smtClean="0">
                <a:ea typeface="굴림" charset="-127"/>
              </a:rPr>
              <a:t>-</a:t>
            </a:r>
            <a:r>
              <a:rPr lang="ko-KR" altLang="en-US" dirty="0" smtClean="0">
                <a:ea typeface="굴림" charset="-127"/>
              </a:rPr>
              <a:t>염기 중화반응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0.1M H</a:t>
            </a:r>
            <a:r>
              <a:rPr lang="en-US" altLang="ko-KR" kern="0" baseline="-25000" dirty="0" smtClean="0">
                <a:ea typeface="굴림" charset="-127"/>
              </a:rPr>
              <a:t>2</a:t>
            </a:r>
            <a:r>
              <a:rPr lang="en-US" altLang="ko-KR" kern="0" dirty="0" smtClean="0">
                <a:ea typeface="굴림" charset="-127"/>
              </a:rPr>
              <a:t>SO</a:t>
            </a:r>
            <a:r>
              <a:rPr lang="en-US" altLang="ko-KR" kern="0" baseline="-25000" dirty="0" smtClean="0">
                <a:ea typeface="굴림" charset="-127"/>
              </a:rPr>
              <a:t>4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n-US" altLang="ko-KR" kern="0" dirty="0" err="1" smtClean="0">
                <a:ea typeface="굴림" charset="-127"/>
              </a:rPr>
              <a:t>aq</a:t>
            </a:r>
            <a:r>
              <a:rPr lang="en-US" altLang="ko-KR" kern="0" dirty="0" smtClean="0">
                <a:ea typeface="굴림" charset="-127"/>
              </a:rPr>
              <a:t>) 100mL</a:t>
            </a:r>
            <a:r>
              <a:rPr lang="ko-KR" altLang="en-US" kern="0" dirty="0" smtClean="0">
                <a:ea typeface="굴림" charset="-127"/>
              </a:rPr>
              <a:t>를 </a:t>
            </a:r>
            <a:r>
              <a:rPr lang="en-US" altLang="ko-KR" kern="0" dirty="0" smtClean="0">
                <a:ea typeface="굴림" charset="-127"/>
              </a:rPr>
              <a:t>0.1M </a:t>
            </a:r>
            <a:r>
              <a:rPr lang="en-US" altLang="ko-KR" kern="0" dirty="0" err="1" smtClean="0">
                <a:ea typeface="굴림" charset="-127"/>
              </a:rPr>
              <a:t>NaOH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n-US" altLang="ko-KR" kern="0" dirty="0" err="1" smtClean="0">
                <a:ea typeface="굴림" charset="-127"/>
              </a:rPr>
              <a:t>aq</a:t>
            </a:r>
            <a:r>
              <a:rPr lang="en-US" altLang="ko-KR" kern="0" dirty="0" smtClean="0">
                <a:ea typeface="굴림" charset="-127"/>
              </a:rPr>
              <a:t>)</a:t>
            </a:r>
            <a:r>
              <a:rPr lang="ko-KR" altLang="en-US" kern="0" dirty="0" smtClean="0">
                <a:ea typeface="굴림" charset="-127"/>
              </a:rPr>
              <a:t>로 </a:t>
            </a:r>
            <a:endParaRPr lang="en-US" altLang="ko-KR" kern="0" dirty="0" smtClean="0"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ea typeface="굴림" charset="-127"/>
              </a:rPr>
              <a:t> </a:t>
            </a:r>
            <a:r>
              <a:rPr lang="en-US" altLang="ko-KR" kern="0" dirty="0" smtClean="0">
                <a:ea typeface="굴림" charset="-127"/>
              </a:rPr>
              <a:t>  </a:t>
            </a:r>
            <a:r>
              <a:rPr lang="ko-KR" altLang="en-US" kern="0" dirty="0" smtClean="0">
                <a:ea typeface="굴림" charset="-127"/>
              </a:rPr>
              <a:t>완전히 중화시키려면 </a:t>
            </a:r>
            <a:r>
              <a:rPr lang="en-US" altLang="ko-KR" kern="0" dirty="0" err="1" smtClean="0">
                <a:ea typeface="굴림" charset="-127"/>
              </a:rPr>
              <a:t>NaOH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en-US" altLang="ko-KR" kern="0" dirty="0" err="1" smtClean="0">
                <a:ea typeface="굴림" charset="-127"/>
              </a:rPr>
              <a:t>aq</a:t>
            </a:r>
            <a:r>
              <a:rPr lang="en-US" altLang="ko-KR" kern="0" dirty="0" smtClean="0">
                <a:ea typeface="굴림" charset="-127"/>
              </a:rPr>
              <a:t>)</a:t>
            </a:r>
            <a:r>
              <a:rPr lang="ko-KR" altLang="en-US" kern="0" dirty="0" smtClean="0">
                <a:ea typeface="굴림" charset="-127"/>
              </a:rPr>
              <a:t>는 얼마나 필요할까</a:t>
            </a:r>
            <a:r>
              <a:rPr lang="en-US" altLang="ko-KR" kern="0" dirty="0" smtClean="0">
                <a:ea typeface="굴림" charset="-127"/>
              </a:rPr>
              <a:t>?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rcRect l="19612" t="26936" r="22054" b="44182"/>
          <a:stretch/>
        </p:blipFill>
        <p:spPr>
          <a:xfrm>
            <a:off x="127000" y="2569663"/>
            <a:ext cx="8890000" cy="24759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/>
          <a:srcRect l="41875" t="56222" r="41967" b="39080"/>
          <a:stretch/>
        </p:blipFill>
        <p:spPr>
          <a:xfrm>
            <a:off x="2615091" y="5238858"/>
            <a:ext cx="4176115" cy="6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87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5284</TotalTime>
  <Words>376</Words>
  <Application>Microsoft Office PowerPoint</Application>
  <PresentationFormat>화면 슬라이드 쇼(4:3)</PresentationFormat>
  <Paragraphs>95</Paragraphs>
  <Slides>22</Slides>
  <Notes>21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광장</vt:lpstr>
      <vt:lpstr>산과 염기</vt:lpstr>
      <vt:lpstr>산과 염기의 정의</vt:lpstr>
      <vt:lpstr>산과 염기의 정의</vt:lpstr>
      <vt:lpstr>산과 염기의 정의</vt:lpstr>
      <vt:lpstr>산과 염기의 정의</vt:lpstr>
      <vt:lpstr>산과 염기의 정의</vt:lpstr>
      <vt:lpstr>산-염기 중화반응</vt:lpstr>
      <vt:lpstr>산-염기 중화반응</vt:lpstr>
      <vt:lpstr>산-염기 중화반응</vt:lpstr>
      <vt:lpstr>산-염기 중화반응</vt:lpstr>
      <vt:lpstr>산-염기 중화반응</vt:lpstr>
      <vt:lpstr>산과 염기의 세기</vt:lpstr>
      <vt:lpstr>산과 염기의 세기</vt:lpstr>
      <vt:lpstr>산과 염기의 세기</vt:lpstr>
      <vt:lpstr>산과 염기의 세기</vt:lpstr>
      <vt:lpstr>산과 염기의 세기</vt:lpstr>
      <vt:lpstr>산과 염기의 세기</vt:lpstr>
      <vt:lpstr>산과 염기의 세기</vt:lpstr>
      <vt:lpstr>산과 염기의 세기</vt:lpstr>
      <vt:lpstr>산과 염기의 세기</vt:lpstr>
      <vt:lpstr>슬라이드 21</vt:lpstr>
      <vt:lpstr>가나다라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한범준</dc:creator>
  <cp:lastModifiedBy>BJ</cp:lastModifiedBy>
  <cp:revision>1023</cp:revision>
  <cp:lastPrinted>2013-03-07T00:26:02Z</cp:lastPrinted>
  <dcterms:created xsi:type="dcterms:W3CDTF">2013-03-05T02:18:42Z</dcterms:created>
  <dcterms:modified xsi:type="dcterms:W3CDTF">2018-02-09T04:00:32Z</dcterms:modified>
</cp:coreProperties>
</file>