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6"/>
  </p:notesMasterIdLst>
  <p:sldIdLst>
    <p:sldId id="358" r:id="rId2"/>
    <p:sldId id="375" r:id="rId3"/>
    <p:sldId id="376" r:id="rId4"/>
    <p:sldId id="374" r:id="rId5"/>
    <p:sldId id="377" r:id="rId6"/>
    <p:sldId id="379" r:id="rId7"/>
    <p:sldId id="380" r:id="rId8"/>
    <p:sldId id="381" r:id="rId9"/>
    <p:sldId id="383" r:id="rId10"/>
    <p:sldId id="384" r:id="rId11"/>
    <p:sldId id="385" r:id="rId12"/>
    <p:sldId id="386" r:id="rId13"/>
    <p:sldId id="338" r:id="rId14"/>
    <p:sldId id="330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9F8"/>
    <a:srgbClr val="33C1AD"/>
    <a:srgbClr val="47ABE3"/>
    <a:srgbClr val="409EC4"/>
    <a:srgbClr val="DDE6B8"/>
    <a:srgbClr val="B4C763"/>
    <a:srgbClr val="57D3C1"/>
    <a:srgbClr val="90C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60069" autoAdjust="0"/>
  </p:normalViewPr>
  <p:slideViewPr>
    <p:cSldViewPr>
      <p:cViewPr varScale="1">
        <p:scale>
          <a:sx n="68" d="100"/>
          <a:sy n="68" d="100"/>
        </p:scale>
        <p:origin x="-30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fld id="{F976CCFE-F6C5-4B1F-A2D1-76591D85DE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77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4237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10376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93168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화학평형을 쉽게 이해할 수 있는 예가 물이다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물을 공기 중에 가만히 두면 </a:t>
            </a:r>
            <a:r>
              <a:rPr lang="en-US" altLang="ko-KR" baseline="0" dirty="0" smtClean="0"/>
              <a:t>100</a:t>
            </a:r>
            <a:r>
              <a:rPr lang="ko-KR" altLang="en-US" baseline="0" dirty="0" smtClean="0"/>
              <a:t>도가 아니어도 수증기로 증발한다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또한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물이 냉수라면 컵 표면에 물방울이 맺히는데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이는 공기 중의 수증기가 컵 표면에서 물방울로 응결되는 것이다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즉 조건에 따라서 물은 수증기로 증발하기도 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반대로 수증기가 다시 물로 응결되기도 하는 것이다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783D61-3C99-403C-A9D7-80686AEF523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E2AF9-4BAA-4997-8F7C-9C0F567C409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F29CA-C8BA-4BAF-840C-7DB547F8A940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22AB8-455E-4179-A22A-F6399C28916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CF87-21E1-427B-98BE-6651AE66752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A3E8D-9239-48A8-9079-CCD1689BA47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24F9-1BD6-4D09-B594-C45458E6D0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4E684-2DCD-40D8-88B2-A6D2433697A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DDD81-FA67-4F50-BA3F-8FE58E6CE41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36E5A-FD4C-4711-9B39-66EA563A497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C6055F-83E7-4CE1-B6E6-66EEA056B2B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A21D22-81D6-4255-9AF4-CFA547924B0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2564954"/>
            <a:ext cx="8784976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700" smtClean="0">
                <a:ea typeface="굴림" charset="-127"/>
              </a:rPr>
              <a:t>화학평형과 자유에너지</a:t>
            </a:r>
            <a:endParaRPr lang="ko-KR" altLang="en-US" sz="6700" dirty="0">
              <a:ea typeface="굴림" charset="-127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89101"/>
            <a:ext cx="4464050" cy="36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ea typeface="굴림" charset="-127"/>
              </a:rPr>
              <a:t>p. 133 ~ 137</a:t>
            </a:r>
            <a:endParaRPr lang="en-US" altLang="ko-KR" sz="1800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8894" t="33900" r="22656" b="41667"/>
          <a:stretch>
            <a:fillRect/>
          </a:stretch>
        </p:blipFill>
        <p:spPr bwMode="auto">
          <a:xfrm>
            <a:off x="0" y="792956"/>
            <a:ext cx="90738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19682" t="56300" r="22438" b="24100"/>
          <a:stretch>
            <a:fillRect/>
          </a:stretch>
        </p:blipFill>
        <p:spPr bwMode="auto">
          <a:xfrm>
            <a:off x="0" y="3919340"/>
            <a:ext cx="9145016" cy="174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정리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화학 평형이란</a:t>
            </a:r>
            <a:r>
              <a:rPr lang="en-US" altLang="ko-KR" kern="0" dirty="0" smtClean="0">
                <a:ea typeface="굴림" charset="-127"/>
              </a:rPr>
              <a:t>? 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정반응과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역반응의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속도가 같은 동적 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평형 상태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평형 상태의 </a:t>
            </a:r>
            <a:r>
              <a:rPr lang="ko-KR" altLang="en-US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△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 = 0</a:t>
            </a:r>
          </a:p>
          <a:p>
            <a:pPr marL="457200" lvl="1" indent="0">
              <a:buNone/>
            </a:pP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gray">
          <a:xfrm>
            <a:off x="420688" y="3549333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화학 평형의 법칙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일정한 온도에서 가역반응이 평형상태에 있을 때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반응물질의 농도 곱과 생성물질의 농도 곱의 비는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항상 일정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하다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 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197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정리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평형상수</a:t>
            </a:r>
            <a:r>
              <a:rPr lang="en-US" altLang="ko-KR" kern="0" dirty="0" smtClean="0">
                <a:ea typeface="굴림" charset="-127"/>
              </a:rPr>
              <a:t>(K) </a:t>
            </a:r>
            <a:endParaRPr lang="ko-KR" altLang="en-US" kern="0" dirty="0" smtClean="0">
              <a:ea typeface="굴림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115616" y="2237342"/>
            <a:ext cx="7272808" cy="2343237"/>
          </a:xfrm>
          <a:prstGeom prst="rect">
            <a:avLst/>
          </a:prstGeom>
          <a:solidFill>
            <a:schemeClr val="bg1"/>
          </a:solidFill>
          <a:ln>
            <a:solidFill>
              <a:srgbClr val="33C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</a:t>
            </a:r>
            <a:endParaRPr lang="ko-KR" alt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32087" t="33333" r="38776" b="47067"/>
          <a:stretch>
            <a:fillRect/>
          </a:stretch>
        </p:blipFill>
        <p:spPr bwMode="auto">
          <a:xfrm>
            <a:off x="2555776" y="2266936"/>
            <a:ext cx="4399172" cy="166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752399" y="4038355"/>
            <a:ext cx="6244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([A], [B], [C], [D]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>
                <a:solidFill>
                  <a:srgbClr val="FF0000"/>
                </a:solidFill>
              </a:rPr>
              <a:t>평형 상태에서의 </a:t>
            </a:r>
            <a:r>
              <a:rPr lang="ko-KR" altLang="en-US" sz="2000" dirty="0" smtClean="0"/>
              <a:t>각 물질의 몰 농도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91248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gray">
          <a:xfrm>
            <a:off x="4787900" y="3141663"/>
            <a:ext cx="4103688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ea typeface="굴림" charset="-127"/>
              </a:rPr>
              <a:t>가나다라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가나다라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가나다라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000" t="26333" r="27950" b="27467"/>
          <a:stretch>
            <a:fillRect/>
          </a:stretch>
        </p:blipFill>
        <p:spPr bwMode="auto">
          <a:xfrm>
            <a:off x="2411760" y="836712"/>
            <a:ext cx="40324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787" t="17934" r="38113" b="24955"/>
          <a:stretch>
            <a:fillRect/>
          </a:stretch>
        </p:blipFill>
        <p:spPr bwMode="auto">
          <a:xfrm>
            <a:off x="2339752" y="764704"/>
            <a:ext cx="436959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9331" t="38233" r="34051" b="54767"/>
          <a:stretch>
            <a:fillRect/>
          </a:stretch>
        </p:blipFill>
        <p:spPr bwMode="auto">
          <a:xfrm>
            <a:off x="1115616" y="4869160"/>
            <a:ext cx="66967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가역 반응과 </a:t>
            </a:r>
            <a:r>
              <a:rPr lang="ko-KR" altLang="en-US" dirty="0" err="1" smtClean="0">
                <a:ea typeface="굴림" charset="-127"/>
              </a:rPr>
              <a:t>비가역</a:t>
            </a:r>
            <a:r>
              <a:rPr lang="ko-KR" altLang="en-US" dirty="0" smtClean="0">
                <a:ea typeface="굴림" charset="-127"/>
              </a:rPr>
              <a:t> 반응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가역 반응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온도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압력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농도 등 반응 조건에 따라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정반응과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역반응이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모두 일어날 수 있는 반응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대부분의 화학반응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gray">
          <a:xfrm>
            <a:off x="420688" y="33044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비가역</a:t>
            </a:r>
            <a:r>
              <a:rPr lang="ko-KR" altLang="en-US" kern="0" dirty="0" smtClean="0">
                <a:ea typeface="굴림" charset="-127"/>
              </a:rPr>
              <a:t> 반응</a:t>
            </a: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역반응이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무시할 만큼 매우 적게 일어나거나 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거의 일어나지 않는 반응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Ex)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연소 반응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기체 발생 반응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</a:p>
          <a:p>
            <a:pPr lvl="1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    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강산 강염기의 중화 반응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앙금 생성 반응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5237" t="36133" r="36413" b="52667"/>
          <a:stretch>
            <a:fillRect/>
          </a:stretch>
        </p:blipFill>
        <p:spPr bwMode="auto">
          <a:xfrm>
            <a:off x="2042840" y="1663328"/>
            <a:ext cx="51845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그룹 16"/>
          <p:cNvGrpSpPr/>
          <p:nvPr/>
        </p:nvGrpSpPr>
        <p:grpSpPr>
          <a:xfrm>
            <a:off x="217488" y="2877220"/>
            <a:ext cx="8722738" cy="1887016"/>
            <a:chOff x="217488" y="1874912"/>
            <a:chExt cx="8722738" cy="188701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0613" t="22833" r="28932" b="51453"/>
            <a:stretch>
              <a:fillRect/>
            </a:stretch>
          </p:blipFill>
          <p:spPr bwMode="auto">
            <a:xfrm>
              <a:off x="217488" y="1874912"/>
              <a:ext cx="3692918" cy="175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0613" t="51154" r="28932" b="21867"/>
            <a:stretch>
              <a:fillRect/>
            </a:stretch>
          </p:blipFill>
          <p:spPr bwMode="auto">
            <a:xfrm>
              <a:off x="5247308" y="1921768"/>
              <a:ext cx="3692918" cy="18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오른쪽 화살표 15"/>
            <p:cNvSpPr/>
            <p:nvPr/>
          </p:nvSpPr>
          <p:spPr>
            <a:xfrm>
              <a:off x="4114800" y="2413000"/>
              <a:ext cx="914400" cy="81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화학 평형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농도</a:t>
            </a:r>
            <a:r>
              <a:rPr lang="en-US" altLang="ko-KR" kern="0" dirty="0" smtClean="0">
                <a:ea typeface="굴림" charset="-127"/>
              </a:rPr>
              <a:t>, </a:t>
            </a:r>
            <a:r>
              <a:rPr lang="ko-KR" altLang="en-US" kern="0" dirty="0" smtClean="0">
                <a:ea typeface="굴림" charset="-127"/>
              </a:rPr>
              <a:t>압력</a:t>
            </a:r>
            <a:r>
              <a:rPr lang="en-US" altLang="ko-KR" kern="0" dirty="0" smtClean="0">
                <a:ea typeface="굴림" charset="-127"/>
              </a:rPr>
              <a:t>, </a:t>
            </a:r>
            <a:r>
              <a:rPr lang="ko-KR" altLang="en-US" kern="0" dirty="0" smtClean="0">
                <a:ea typeface="굴림" charset="-127"/>
              </a:rPr>
              <a:t>색깔 등이 일정하게 유지되어</a:t>
            </a:r>
            <a:r>
              <a:rPr lang="en-US" altLang="ko-KR" kern="0" dirty="0" smtClean="0">
                <a:ea typeface="굴림" charset="-127"/>
              </a:rPr>
              <a:t>,</a:t>
            </a:r>
          </a:p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    </a:t>
            </a:r>
            <a:r>
              <a:rPr lang="ko-KR" altLang="en-US" kern="0" dirty="0" smtClean="0">
                <a:ea typeface="굴림" charset="-127"/>
              </a:rPr>
              <a:t>겉보기에는 반응이 정지된 것 같으나 실제로는</a:t>
            </a:r>
            <a:endParaRPr lang="en-US" altLang="ko-KR" kern="0" dirty="0" smtClean="0"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    </a:t>
            </a:r>
            <a:r>
              <a:rPr lang="ko-KR" altLang="en-US" kern="0" dirty="0" err="1" smtClean="0">
                <a:solidFill>
                  <a:srgbClr val="FF0000"/>
                </a:solidFill>
                <a:ea typeface="굴림" charset="-127"/>
              </a:rPr>
              <a:t>정반응과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ko-KR" altLang="en-US" kern="0" dirty="0" err="1" smtClean="0">
                <a:solidFill>
                  <a:srgbClr val="FF0000"/>
                </a:solidFill>
                <a:ea typeface="굴림" charset="-127"/>
              </a:rPr>
              <a:t>역반응이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같은 속도로 진행되고 있는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동적 평형 상태</a:t>
            </a:r>
            <a:r>
              <a:rPr lang="en-US" altLang="ko-KR" kern="0" dirty="0" smtClean="0">
                <a:ea typeface="굴림" charset="-127"/>
              </a:rPr>
              <a:t>.</a:t>
            </a:r>
            <a:endParaRPr lang="ko-KR" altLang="en-US" kern="0" dirty="0" smtClean="0">
              <a:ea typeface="굴림" charset="-127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gray">
          <a:xfrm>
            <a:off x="420688" y="407411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평형 상태에서는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반응물과 생성물의 농도가 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일정하게 유지되는 상태</a:t>
            </a:r>
            <a:r>
              <a:rPr lang="ko-KR" altLang="en-US" kern="0" dirty="0" smtClean="0">
                <a:ea typeface="굴림" charset="-127"/>
              </a:rPr>
              <a:t>이지 서로의 농도가</a:t>
            </a:r>
            <a:endParaRPr lang="en-US" altLang="ko-KR" kern="0" dirty="0" smtClean="0"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   </a:t>
            </a:r>
            <a:r>
              <a:rPr lang="ko-KR" altLang="en-US" kern="0" dirty="0" smtClean="0">
                <a:ea typeface="굴림" charset="-127"/>
              </a:rPr>
              <a:t> 같은 상태는 아님</a:t>
            </a:r>
            <a:r>
              <a:rPr lang="en-US" altLang="ko-KR" kern="0" dirty="0" smtClean="0">
                <a:ea typeface="굴림" charset="-127"/>
              </a:rPr>
              <a:t>.</a:t>
            </a:r>
            <a:endParaRPr lang="ko-KR" altLang="en-US" kern="0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화학 평형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 descr="F:\화학2 참고자료\화학2(천재)CD\고등학교 화학II CD2\E-Book\Data\Add\그림자료\3단원\down\13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487"/>
            <a:ext cx="9043696" cy="4073737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35237" t="36133" r="36413" b="52667"/>
          <a:stretch>
            <a:fillRect/>
          </a:stretch>
        </p:blipFill>
        <p:spPr bwMode="auto">
          <a:xfrm>
            <a:off x="2483768" y="5301208"/>
            <a:ext cx="4320480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화학 </a:t>
            </a:r>
            <a:r>
              <a:rPr lang="ko-KR" altLang="en-US" smtClean="0">
                <a:ea typeface="굴림" charset="-127"/>
              </a:rPr>
              <a:t>평형과 자유에너지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Picture 2" descr="F:\화학2 참고자료\화학2(천재)CD\고등학교 화학II CD2\E-Book\Data\Add\그림자료\3단원\down\13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4608512" cy="465335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54234" b="20577"/>
          <a:stretch>
            <a:fillRect/>
          </a:stretch>
        </p:blipFill>
        <p:spPr bwMode="auto">
          <a:xfrm>
            <a:off x="5508104" y="2060848"/>
            <a:ext cx="3416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1384987" y="1643244"/>
            <a:ext cx="3625552" cy="3928492"/>
            <a:chOff x="1403648" y="1624583"/>
            <a:chExt cx="3625552" cy="3928492"/>
          </a:xfrm>
        </p:grpSpPr>
        <p:sp>
          <p:nvSpPr>
            <p:cNvPr id="15" name="직사각형 14"/>
            <p:cNvSpPr/>
            <p:nvPr/>
          </p:nvSpPr>
          <p:spPr>
            <a:xfrm>
              <a:off x="1409384" y="1624583"/>
              <a:ext cx="3607520" cy="3928492"/>
            </a:xfrm>
            <a:prstGeom prst="rect">
              <a:avLst/>
            </a:prstGeom>
            <a:solidFill>
              <a:srgbClr val="F0F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1403648" y="2060848"/>
              <a:ext cx="3625552" cy="245919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평형 상수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화학 평형의 법칙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일정한 온도에서 가역반응이 평형상태에 있을 때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반응물질의 농도 곱과 생성물질의 농도 곱의 비는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항상 일정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하다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 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gray">
          <a:xfrm>
            <a:off x="420688" y="3748977"/>
            <a:ext cx="8471792" cy="54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평형 상수</a:t>
            </a:r>
            <a:r>
              <a:rPr lang="en-US" altLang="ko-KR" kern="0" dirty="0" smtClean="0">
                <a:ea typeface="굴림" charset="-127"/>
              </a:rPr>
              <a:t>(K)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115616" y="4407518"/>
            <a:ext cx="7272808" cy="2343237"/>
          </a:xfrm>
          <a:prstGeom prst="rect">
            <a:avLst/>
          </a:prstGeom>
          <a:solidFill>
            <a:schemeClr val="bg1"/>
          </a:solidFill>
          <a:ln>
            <a:solidFill>
              <a:srgbClr val="33C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2087" t="33333" r="38776" b="47067"/>
          <a:stretch>
            <a:fillRect/>
          </a:stretch>
        </p:blipFill>
        <p:spPr bwMode="auto">
          <a:xfrm>
            <a:off x="2555776" y="4437112"/>
            <a:ext cx="4399172" cy="166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752399" y="6208531"/>
            <a:ext cx="6244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([A], [B], [C], [D]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>
                <a:solidFill>
                  <a:srgbClr val="FF0000"/>
                </a:solidFill>
              </a:rPr>
              <a:t>평형 상태에서의 </a:t>
            </a:r>
            <a:r>
              <a:rPr lang="ko-KR" altLang="en-US" sz="2000" dirty="0" smtClean="0"/>
              <a:t>각 물질의 몰 농도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4811</TotalTime>
  <Words>314</Words>
  <Application>Microsoft Office PowerPoint</Application>
  <PresentationFormat>화면 슬라이드 쇼(4:3)</PresentationFormat>
  <Paragraphs>64</Paragraphs>
  <Slides>14</Slides>
  <Notes>13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광장</vt:lpstr>
      <vt:lpstr>화학평형과 자유에너지</vt:lpstr>
      <vt:lpstr>슬라이드 2</vt:lpstr>
      <vt:lpstr>슬라이드 3</vt:lpstr>
      <vt:lpstr>가역 반응과 비가역 반응</vt:lpstr>
      <vt:lpstr>슬라이드 5</vt:lpstr>
      <vt:lpstr>화학 평형</vt:lpstr>
      <vt:lpstr>화학 평형</vt:lpstr>
      <vt:lpstr>화학 평형과 자유에너지</vt:lpstr>
      <vt:lpstr>평형 상수</vt:lpstr>
      <vt:lpstr>슬라이드 10</vt:lpstr>
      <vt:lpstr>정리</vt:lpstr>
      <vt:lpstr>정리</vt:lpstr>
      <vt:lpstr>슬라이드 13</vt:lpstr>
      <vt:lpstr>가나다라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한범준</dc:creator>
  <cp:lastModifiedBy>BJ</cp:lastModifiedBy>
  <cp:revision>790</cp:revision>
  <cp:lastPrinted>2013-03-07T00:26:02Z</cp:lastPrinted>
  <dcterms:created xsi:type="dcterms:W3CDTF">2013-03-05T02:18:42Z</dcterms:created>
  <dcterms:modified xsi:type="dcterms:W3CDTF">2018-02-09T03:56:33Z</dcterms:modified>
</cp:coreProperties>
</file>