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1" r:id="rId1"/>
  </p:sldMasterIdLst>
  <p:notesMasterIdLst>
    <p:notesMasterId r:id="rId28"/>
  </p:notesMasterIdLst>
  <p:sldIdLst>
    <p:sldId id="358" r:id="rId2"/>
    <p:sldId id="374" r:id="rId3"/>
    <p:sldId id="376" r:id="rId4"/>
    <p:sldId id="375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85" r:id="rId14"/>
    <p:sldId id="393" r:id="rId15"/>
    <p:sldId id="386" r:id="rId16"/>
    <p:sldId id="387" r:id="rId17"/>
    <p:sldId id="388" r:id="rId18"/>
    <p:sldId id="389" r:id="rId19"/>
    <p:sldId id="397" r:id="rId20"/>
    <p:sldId id="390" r:id="rId21"/>
    <p:sldId id="392" r:id="rId22"/>
    <p:sldId id="394" r:id="rId23"/>
    <p:sldId id="395" r:id="rId24"/>
    <p:sldId id="396" r:id="rId25"/>
    <p:sldId id="338" r:id="rId26"/>
    <p:sldId id="330" r:id="rId27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1AD"/>
    <a:srgbClr val="47ABE3"/>
    <a:srgbClr val="409EC4"/>
    <a:srgbClr val="DDE6B8"/>
    <a:srgbClr val="B4C763"/>
    <a:srgbClr val="57D3C1"/>
    <a:srgbClr val="90C9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 autoAdjust="0"/>
    <p:restoredTop sz="61458" autoAdjust="0"/>
  </p:normalViewPr>
  <p:slideViewPr>
    <p:cSldViewPr>
      <p:cViewPr varScale="1">
        <p:scale>
          <a:sx n="69" d="100"/>
          <a:sy n="69" d="100"/>
        </p:scale>
        <p:origin x="-29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fld id="{F976CCFE-F6C5-4B1F-A2D1-76591D85DE73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7789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642370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037468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>
              <a:latin typeface="맑은 고딕"/>
              <a:ea typeface="맑은 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2494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582185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003031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433916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02074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자유형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783D61-3C99-403C-A9D7-80686AEF5235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3E2AF9-4BAA-4997-8F7C-9C0F567C409E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4F29CA-C8BA-4BAF-840C-7DB547F8A940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22AB8-455E-4179-A22A-F6399C289168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91CF87-21E1-427B-98BE-6651AE667527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갈매기형 수장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갈매기형 수장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A3E8D-9239-48A8-9079-CCD1689BA475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0F24F9-1BD6-4D09-B594-C45458E6D0C3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14E684-2DCD-40D8-88B2-A6D2433697A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0DDD81-FA67-4F50-BA3F-8FE58E6CE41D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736E5A-FD4C-4711-9B39-66EA563A497B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C6055F-83E7-4CE1-B6E6-66EEA056B2B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자유형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직각 삼각형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직선 연결선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갈매기형 수장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갈매기형 수장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3A21D22-81D6-4255-9AF4-CFA547924B08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sldNum="0" hdr="0" dt="0"/>
  <p:txStyles>
    <p:titleStyle>
      <a:lvl1pPr algn="l" rtl="0" eaLnBrk="1" latinLnBrk="1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1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1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1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15.png"/><Relationship Id="rId4" Type="http://schemas.microsoft.com/office/2007/relationships/media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9512" y="2564954"/>
            <a:ext cx="8784976" cy="1008062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6700" dirty="0" smtClean="0">
                <a:ea typeface="굴림" charset="-127"/>
              </a:rPr>
              <a:t>용해 평형</a:t>
            </a:r>
            <a:endParaRPr lang="ko-KR" altLang="en-US" sz="6700" dirty="0">
              <a:ea typeface="굴림" charset="-127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989101"/>
            <a:ext cx="4464050" cy="360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1800" dirty="0" smtClean="0">
                <a:ea typeface="굴림" charset="-127"/>
              </a:rPr>
              <a:t>p. 152 ~ 155</a:t>
            </a:r>
            <a:endParaRPr lang="en-US" altLang="ko-KR" sz="1800" dirty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용액의 종류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포화 용액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일정량의 용매에 용질이 최대로 녹아있는 용액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용해속도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=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석출속도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30123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불포화 용액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포화 용액보다 용질이 적게 녹아있는 용액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용해속도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&gt;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석출속도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gray">
          <a:xfrm>
            <a:off x="420688" y="4599876"/>
            <a:ext cx="8975848" cy="1953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과포화 용액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포화 용액보다 용질이 비정상적으로 많이 녹아있는 용액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용해속도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&lt;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석출속도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외부 자극에 의해 용질이 석출되어 포화용액으로 돌아감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16832" y="4080963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25</a:t>
            </a:r>
            <a:r>
              <a:rPr lang="ko-KR" altLang="en-US" dirty="0" err="1" smtClean="0"/>
              <a:t>차시</a:t>
            </a:r>
            <a:r>
              <a:rPr lang="ko-KR" altLang="en-US" dirty="0" smtClean="0"/>
              <a:t> 마지막 슬라이드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일정량의 용매에 포화되는 용질의 양</a:t>
            </a:r>
            <a:endParaRPr lang="en-US" altLang="ko-KR" kern="0" dirty="0" smtClean="0">
              <a:ea typeface="굴림" charset="-127"/>
            </a:endParaRPr>
          </a:p>
          <a:p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용질과 용매의 종류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온도</a:t>
            </a:r>
            <a:r>
              <a:rPr lang="ko-KR" altLang="en-US" kern="0" dirty="0" smtClean="0">
                <a:ea typeface="굴림" charset="-127"/>
              </a:rPr>
              <a:t>에 따라 달라짐</a:t>
            </a:r>
            <a:r>
              <a:rPr lang="en-US" altLang="ko-KR" kern="0" dirty="0" smtClean="0">
                <a:ea typeface="굴림" charset="-127"/>
              </a:rPr>
              <a:t>.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dirty="0" smtClean="0">
                <a:ea typeface="굴림" charset="-127"/>
              </a:rPr>
              <a:t>고체의 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일정한 온도에서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용매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100g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에 최대로 녹을 수 있는</a:t>
            </a:r>
            <a:r>
              <a:rPr lang="ko-KR" altLang="en-US" kern="0" dirty="0" smtClean="0">
                <a:ea typeface="굴림" charset="-127"/>
              </a:rPr>
              <a:t>   </a:t>
            </a:r>
            <a:endParaRPr lang="en-US" altLang="ko-KR" kern="0" dirty="0" smtClean="0">
              <a:ea typeface="굴림" charset="-127"/>
            </a:endParaRPr>
          </a:p>
          <a:p>
            <a:pPr>
              <a:buNone/>
            </a:pPr>
            <a:r>
              <a:rPr lang="en-US" altLang="ko-KR" kern="0" dirty="0" smtClean="0">
                <a:ea typeface="굴림" charset="-127"/>
              </a:rPr>
              <a:t>    </a:t>
            </a:r>
            <a:r>
              <a:rPr lang="ko-KR" altLang="en-US" kern="0" dirty="0" smtClean="0">
                <a:ea typeface="굴림" charset="-127"/>
              </a:rPr>
              <a:t>용질의 질량</a:t>
            </a:r>
            <a:r>
              <a:rPr lang="en-US" altLang="ko-KR" kern="0" dirty="0" smtClean="0">
                <a:ea typeface="굴림" charset="-127"/>
              </a:rPr>
              <a:t>(g)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대부분의 고체에 대한 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용해 과정은 </a:t>
            </a:r>
            <a:r>
              <a:rPr lang="ko-KR" altLang="en-US" kern="0" dirty="0" err="1" smtClean="0">
                <a:solidFill>
                  <a:schemeClr val="accent4"/>
                </a:solidFill>
                <a:ea typeface="굴림" charset="-127"/>
              </a:rPr>
              <a:t>흡열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반응으로 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온도가 높아지면 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용해도가 증가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한다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 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27650" name="Picture 2" descr="F:\화학2 참고자료\화학2(천재)CD\고등학교 화학II CD2\E-Book\Data\Add\그림자료\3단원\down\154-1.jpg"/>
          <p:cNvPicPr>
            <a:picLocks noChangeAspect="1" noChangeArrowheads="1"/>
          </p:cNvPicPr>
          <p:nvPr/>
        </p:nvPicPr>
        <p:blipFill rotWithShape="1">
          <a:blip r:embed="rId3" cstate="print"/>
          <a:srcRect r="6686"/>
          <a:stretch/>
        </p:blipFill>
        <p:spPr bwMode="auto">
          <a:xfrm>
            <a:off x="4899752" y="1982736"/>
            <a:ext cx="4064736" cy="4767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dirty="0" smtClean="0">
                <a:ea typeface="굴림" charset="-127"/>
              </a:rPr>
              <a:t>고체의 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재결정</a:t>
            </a:r>
            <a:r>
              <a:rPr lang="en-US" altLang="ko-KR" kern="0" dirty="0" smtClean="0">
                <a:ea typeface="굴림" charset="-127"/>
              </a:rPr>
              <a:t>(</a:t>
            </a:r>
            <a:r>
              <a:rPr lang="ko-KR" altLang="en-US" kern="0" dirty="0" smtClean="0">
                <a:ea typeface="굴림" charset="-127"/>
              </a:rPr>
              <a:t>분별 결정</a:t>
            </a:r>
            <a:r>
              <a:rPr lang="en-US" altLang="ko-KR" kern="0" dirty="0" smtClean="0">
                <a:ea typeface="굴림" charset="-127"/>
              </a:rPr>
              <a:t>)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온도에 따른 용해도 차이를 이용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하여 소량의 불순물을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포함하고 있는 고체 혼합물로부터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결정을 석출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시켜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순수한 물질을 얻는 정제 방법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28674" name="Picture 2" descr="F:\화학2 참고자료\화학2 사진및그림자료\3-1-02(상평형과용해평형)\3-1-02-개념18(석출용질질량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9676" y="3356992"/>
            <a:ext cx="3528392" cy="3514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Picture 2" descr="F:\화학2 참고자료\화학2(천재)CD\고등학교 화학II CD2\E-Book\Data\Add\그림자료\3단원\down\15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52" y="1564"/>
            <a:ext cx="6264696" cy="6856436"/>
          </a:xfrm>
          <a:prstGeom prst="rect">
            <a:avLst/>
          </a:prstGeom>
          <a:noFill/>
        </p:spPr>
      </p:pic>
      <p:sp>
        <p:nvSpPr>
          <p:cNvPr id="6" name="타원 5"/>
          <p:cNvSpPr/>
          <p:nvPr/>
        </p:nvSpPr>
        <p:spPr>
          <a:xfrm>
            <a:off x="5976437" y="3132009"/>
            <a:ext cx="152899" cy="152899"/>
          </a:xfrm>
          <a:prstGeom prst="ellipse">
            <a:avLst/>
          </a:prstGeom>
          <a:solidFill>
            <a:schemeClr val="accent2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4852487" y="3132009"/>
            <a:ext cx="152899" cy="152899"/>
          </a:xfrm>
          <a:prstGeom prst="ellipse">
            <a:avLst/>
          </a:prstGeom>
          <a:solidFill>
            <a:schemeClr val="accent2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화살표 연결선 3"/>
          <p:cNvCxnSpPr/>
          <p:nvPr/>
        </p:nvCxnSpPr>
        <p:spPr>
          <a:xfrm flipH="1">
            <a:off x="4979194" y="3212976"/>
            <a:ext cx="102155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모서리가 둥근 직사각형 2"/>
          <p:cNvSpPr/>
          <p:nvPr/>
        </p:nvSpPr>
        <p:spPr>
          <a:xfrm rot="19185123">
            <a:off x="5705234" y="1961962"/>
            <a:ext cx="1466403" cy="34528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 rot="19739957">
            <a:off x="6157822" y="2792811"/>
            <a:ext cx="922975" cy="35920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58651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기체의 </a:t>
            </a:r>
            <a:r>
              <a:rPr lang="ko-KR" altLang="en-US" dirty="0" smtClean="0">
                <a:ea typeface="굴림" charset="-127"/>
              </a:rPr>
              <a:t>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기체의 용해도는 기체의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종류</a:t>
            </a:r>
            <a:r>
              <a:rPr lang="en-US" altLang="ko-KR" kern="0" dirty="0" smtClean="0"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온도</a:t>
            </a:r>
            <a:r>
              <a:rPr lang="en-US" altLang="ko-KR" kern="0" dirty="0" smtClean="0"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압력</a:t>
            </a:r>
            <a:r>
              <a:rPr lang="ko-KR" altLang="en-US" kern="0" dirty="0" smtClean="0">
                <a:ea typeface="굴림" charset="-127"/>
              </a:rPr>
              <a:t>에 </a:t>
            </a:r>
            <a:endParaRPr lang="en-US" altLang="ko-KR" kern="0" dirty="0" smtClean="0">
              <a:ea typeface="굴림" charset="-127"/>
            </a:endParaRPr>
          </a:p>
          <a:p>
            <a:pPr>
              <a:buNone/>
            </a:pPr>
            <a:r>
              <a:rPr lang="en-US" altLang="ko-KR" kern="0" dirty="0" smtClean="0">
                <a:ea typeface="굴림" charset="-127"/>
              </a:rPr>
              <a:t>    </a:t>
            </a:r>
            <a:r>
              <a:rPr lang="ko-KR" altLang="en-US" kern="0" dirty="0" smtClean="0">
                <a:ea typeface="굴림" charset="-127"/>
              </a:rPr>
              <a:t>큰 영향을 받는다</a:t>
            </a:r>
            <a:r>
              <a:rPr lang="en-US" altLang="ko-KR" kern="0" dirty="0" smtClean="0">
                <a:ea typeface="굴림" charset="-127"/>
              </a:rPr>
              <a:t>. </a:t>
            </a:r>
            <a:endParaRPr lang="ko-KR" altLang="en-US" kern="0" dirty="0" smtClean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기체의 </a:t>
            </a:r>
            <a:r>
              <a:rPr lang="ko-KR" altLang="en-US" dirty="0" smtClean="0">
                <a:ea typeface="굴림" charset="-127"/>
              </a:rPr>
              <a:t>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14350" indent="-514350">
              <a:buAutoNum type="arabicPeriod"/>
            </a:pPr>
            <a:r>
              <a:rPr lang="ko-KR" altLang="en-US" kern="0" dirty="0" smtClean="0">
                <a:ea typeface="굴림" charset="-127"/>
              </a:rPr>
              <a:t>기체의 종류에 따른 영향</a:t>
            </a:r>
            <a:endParaRPr lang="en-US" altLang="ko-KR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극성이 클수록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물에 대한 용해도가 크다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 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marL="514350" indent="-514350">
              <a:buNone/>
            </a:pPr>
            <a:endParaRPr lang="en-US" altLang="ko-KR" kern="0" dirty="0" smtClean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기체의 </a:t>
            </a:r>
            <a:r>
              <a:rPr lang="ko-KR" altLang="en-US" dirty="0" smtClean="0">
                <a:ea typeface="굴림" charset="-127"/>
              </a:rPr>
              <a:t>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14350" indent="-514350">
              <a:buNone/>
            </a:pPr>
            <a:r>
              <a:rPr lang="en-US" altLang="ko-KR" kern="0" dirty="0" smtClean="0">
                <a:ea typeface="굴림" charset="-127"/>
              </a:rPr>
              <a:t>2. </a:t>
            </a:r>
            <a:r>
              <a:rPr lang="ko-KR" altLang="en-US" kern="0" dirty="0" smtClean="0">
                <a:ea typeface="굴림" charset="-127"/>
              </a:rPr>
              <a:t>온도의 영향</a:t>
            </a:r>
            <a:endParaRPr lang="en-US" altLang="ko-KR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온도가 낮을수록 용해도가 증가한다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 </a:t>
            </a: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(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기체의 용해 과정은 발열 과정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)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marL="514350" indent="-514350">
              <a:buNone/>
            </a:pPr>
            <a:endParaRPr lang="en-US" altLang="ko-KR" kern="0" dirty="0" smtClean="0">
              <a:ea typeface="굴림" charset="-127"/>
            </a:endParaRPr>
          </a:p>
        </p:txBody>
      </p:sp>
      <p:pic>
        <p:nvPicPr>
          <p:cNvPr id="29700" name="Picture 4" descr="F:\화학2 참고자료\화학2(천재)CD\고등학교 화학II CD2\E-Book\Data\Add\그림자료\3단원\down\155-1.jpg"/>
          <p:cNvPicPr>
            <a:picLocks noChangeAspect="1" noChangeArrowheads="1"/>
          </p:cNvPicPr>
          <p:nvPr/>
        </p:nvPicPr>
        <p:blipFill>
          <a:blip r:embed="rId3" cstate="print"/>
          <a:srcRect l="4332" t="6629" r="6287" b="3977"/>
          <a:stretch>
            <a:fillRect/>
          </a:stretch>
        </p:blipFill>
        <p:spPr bwMode="auto">
          <a:xfrm>
            <a:off x="1778029" y="2910343"/>
            <a:ext cx="5530275" cy="3275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기체의 </a:t>
            </a:r>
            <a:r>
              <a:rPr lang="ko-KR" altLang="en-US" dirty="0" smtClean="0">
                <a:ea typeface="굴림" charset="-127"/>
              </a:rPr>
              <a:t>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14350" indent="-514350">
              <a:buNone/>
            </a:pPr>
            <a:r>
              <a:rPr lang="en-US" altLang="ko-KR" kern="0" dirty="0" smtClean="0">
                <a:ea typeface="굴림" charset="-127"/>
              </a:rPr>
              <a:t>3. </a:t>
            </a:r>
            <a:r>
              <a:rPr lang="ko-KR" altLang="en-US" kern="0" dirty="0" smtClean="0">
                <a:ea typeface="굴림" charset="-127"/>
              </a:rPr>
              <a:t>압력의 영향</a:t>
            </a:r>
            <a:endParaRPr lang="en-US" altLang="ko-KR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일정한 온도에서 일정량의 용매에 용해되는 기체의 질량은 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그 기체의 부분 압력에 정비례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(</a:t>
            </a:r>
            <a:r>
              <a:rPr lang="ko-KR" altLang="en-US" kern="0" dirty="0" err="1" smtClean="0">
                <a:solidFill>
                  <a:srgbClr val="FF0000"/>
                </a:solidFill>
                <a:ea typeface="굴림" charset="-127"/>
              </a:rPr>
              <a:t>헨리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법칙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)</a:t>
            </a:r>
          </a:p>
        </p:txBody>
      </p:sp>
      <p:pic>
        <p:nvPicPr>
          <p:cNvPr id="2" name="차승원(Cha Seung-won) 씨그램(Seagram) C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2924158"/>
            <a:ext cx="6984776" cy="3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기체의 </a:t>
            </a:r>
            <a:r>
              <a:rPr lang="ko-KR" altLang="en-US" dirty="0" smtClean="0">
                <a:ea typeface="굴림" charset="-127"/>
              </a:rPr>
              <a:t>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14350" indent="-514350">
              <a:buNone/>
            </a:pPr>
            <a:r>
              <a:rPr lang="en-US" altLang="ko-KR" kern="0" dirty="0" smtClean="0">
                <a:ea typeface="굴림" charset="-127"/>
              </a:rPr>
              <a:t>3. </a:t>
            </a:r>
            <a:r>
              <a:rPr lang="ko-KR" altLang="en-US" kern="0" dirty="0" smtClean="0">
                <a:ea typeface="굴림" charset="-127"/>
              </a:rPr>
              <a:t>압력의 영향</a:t>
            </a:r>
            <a:endParaRPr lang="en-US" altLang="ko-KR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일정한 온도에서 일정량의 용매에 용해되는 기체의 질량은 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그 기체의 부분 압력에 정비례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(</a:t>
            </a:r>
            <a:r>
              <a:rPr lang="ko-KR" altLang="en-US" kern="0" dirty="0" err="1" smtClean="0">
                <a:solidFill>
                  <a:srgbClr val="FF0000"/>
                </a:solidFill>
                <a:ea typeface="굴림" charset="-127"/>
              </a:rPr>
              <a:t>헨리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법칙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)</a:t>
            </a:r>
          </a:p>
        </p:txBody>
      </p:sp>
      <p:pic>
        <p:nvPicPr>
          <p:cNvPr id="19" name="Picture 2" descr="F:\화학2 참고자료\화학2(천재)CD\고등학교 화학II CD2\E-Book\Data\Add\그림자료\3단원\down\155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6687939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67041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용해 현상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용해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용질과 용매가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균일하게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섞이는 현상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용액을 형성하는 과정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1245425" y="3032653"/>
            <a:ext cx="7466759" cy="2872387"/>
            <a:chOff x="1245425" y="3032653"/>
            <a:chExt cx="7466759" cy="2872387"/>
          </a:xfrm>
        </p:grpSpPr>
        <p:pic>
          <p:nvPicPr>
            <p:cNvPr id="1026" name="Picture 2" descr="F:\화학2 참고자료\화학2 사진및그림자료\3-1-02(상평형과용해평형)\3-1-02-개념11(용액형성단계)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5425" y="3032653"/>
              <a:ext cx="7466759" cy="2872387"/>
            </a:xfrm>
            <a:prstGeom prst="rect">
              <a:avLst/>
            </a:prstGeom>
            <a:noFill/>
          </p:spPr>
        </p:pic>
        <p:pic>
          <p:nvPicPr>
            <p:cNvPr id="1031" name="_x84055304" descr="DRW00001c4450b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12369" y="4015234"/>
              <a:ext cx="371624" cy="267019"/>
            </a:xfrm>
            <a:prstGeom prst="rect">
              <a:avLst/>
            </a:prstGeom>
            <a:noFill/>
          </p:spPr>
        </p:pic>
        <p:pic>
          <p:nvPicPr>
            <p:cNvPr id="1033" name="_x84056344" descr="DRW00001c4450c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08177" y="5297934"/>
              <a:ext cx="371624" cy="267019"/>
            </a:xfrm>
            <a:prstGeom prst="rect">
              <a:avLst/>
            </a:prstGeom>
            <a:noFill/>
          </p:spPr>
        </p:pic>
        <p:pic>
          <p:nvPicPr>
            <p:cNvPr id="1035" name="_x84056424" descr="DRW00001c4450c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23435" y="4637534"/>
              <a:ext cx="371624" cy="26701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기체의 </a:t>
            </a:r>
            <a:r>
              <a:rPr lang="ko-KR" altLang="en-US" dirty="0" smtClean="0">
                <a:ea typeface="굴림" charset="-127"/>
              </a:rPr>
              <a:t>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헨리</a:t>
            </a:r>
            <a:r>
              <a:rPr lang="ko-KR" altLang="en-US" kern="0" dirty="0" smtClean="0">
                <a:ea typeface="굴림" charset="-127"/>
              </a:rPr>
              <a:t> 법칙</a:t>
            </a:r>
            <a:r>
              <a:rPr lang="en-US" altLang="ko-KR" kern="0" dirty="0" smtClean="0">
                <a:ea typeface="굴림" charset="-127"/>
              </a:rPr>
              <a:t>(Henry’s Law)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일정한 온도에서 일정량의 용매에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 용해되는 기체의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질량은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그 기체의 부분압력에 </a:t>
            </a:r>
            <a:r>
              <a:rPr lang="ko-KR" altLang="en-US" kern="0" dirty="0">
                <a:solidFill>
                  <a:srgbClr val="FF0000"/>
                </a:solidFill>
                <a:ea typeface="굴림" charset="-127"/>
              </a:rPr>
              <a:t>정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비례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하고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</a:t>
            </a: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용해되는 기체의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부피는 압력에 관계없이 일정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하다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</a:p>
          <a:p>
            <a:pPr lvl="1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429001"/>
            <a:ext cx="6192688" cy="258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기체의 </a:t>
            </a:r>
            <a:r>
              <a:rPr lang="ko-KR" altLang="en-US" dirty="0" smtClean="0">
                <a:ea typeface="굴림" charset="-127"/>
              </a:rPr>
              <a:t>용해도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헨리</a:t>
            </a:r>
            <a:r>
              <a:rPr lang="ko-KR" altLang="en-US" kern="0" dirty="0" smtClean="0">
                <a:ea typeface="굴림" charset="-127"/>
              </a:rPr>
              <a:t> 법칙</a:t>
            </a:r>
            <a:r>
              <a:rPr lang="en-US" altLang="ko-KR" kern="0" dirty="0" smtClean="0">
                <a:ea typeface="굴림" charset="-127"/>
              </a:rPr>
              <a:t>(Henry’s Law)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일정한 온도에서 일정량의 용매에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 용해되는 기체의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질량은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그 기체의 부분압력에 정비례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하고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</a:t>
            </a: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용해되는 기체의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부피는 압력에 관계없이 일정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하다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</a:p>
          <a:p>
            <a:pPr lvl="1">
              <a:buNone/>
            </a:pPr>
            <a:endParaRPr lang="en-US" altLang="ko-KR" sz="600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용매와 반응하지 않고 용해도가 작은 기체에 잘 적용됨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(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수소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질소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산소 등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)</a:t>
            </a: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1720" y="4653136"/>
            <a:ext cx="52663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dirty="0" smtClean="0"/>
              <a:t>S = </a:t>
            </a:r>
            <a:r>
              <a:rPr lang="en-US" altLang="ko-KR" sz="4400" dirty="0" err="1" smtClean="0"/>
              <a:t>kP</a:t>
            </a:r>
            <a:endParaRPr lang="en-US" altLang="ko-KR" sz="4400" dirty="0" smtClean="0"/>
          </a:p>
          <a:p>
            <a:r>
              <a:rPr lang="en-US" altLang="ko-KR" sz="2000" dirty="0" smtClean="0"/>
              <a:t>(S : </a:t>
            </a:r>
            <a:r>
              <a:rPr lang="ko-KR" altLang="en-US" sz="2000" dirty="0" smtClean="0"/>
              <a:t>용해도</a:t>
            </a:r>
            <a:r>
              <a:rPr lang="en-US" altLang="ko-KR" sz="2000" dirty="0" smtClean="0"/>
              <a:t>, k : </a:t>
            </a:r>
            <a:r>
              <a:rPr lang="ko-KR" altLang="en-US" sz="2000" dirty="0" smtClean="0"/>
              <a:t>비례상수</a:t>
            </a:r>
            <a:r>
              <a:rPr lang="en-US" altLang="ko-KR" sz="2000" dirty="0" smtClean="0"/>
              <a:t>, P : </a:t>
            </a:r>
            <a:r>
              <a:rPr lang="ko-KR" altLang="en-US" sz="2000" dirty="0" smtClean="0"/>
              <a:t>기체의 부분압력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dirty="0" smtClean="0">
                <a:ea typeface="굴림" charset="-127"/>
              </a:rPr>
              <a:t>기체의 용해도에 영향을 미치는 요인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65" y="1963811"/>
            <a:ext cx="9073115" cy="29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823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420" y="-27384"/>
            <a:ext cx="8885104" cy="1143000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ea typeface="굴림" charset="-127"/>
              </a:rPr>
              <a:t>2015 6</a:t>
            </a:r>
            <a:r>
              <a:rPr lang="ko-KR" altLang="en-US" dirty="0" smtClean="0">
                <a:ea typeface="굴림" charset="-127"/>
              </a:rPr>
              <a:t>월 평가원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/>
          <a:srcRect l="16875" t="55337" r="15978" b="35056"/>
          <a:stretch/>
        </p:blipFill>
        <p:spPr>
          <a:xfrm>
            <a:off x="-8706" y="4282226"/>
            <a:ext cx="9152706" cy="736582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 cstate="print"/>
          <a:srcRect l="34777" t="26297" r="32749" b="48247"/>
          <a:stretch/>
        </p:blipFill>
        <p:spPr>
          <a:xfrm>
            <a:off x="1420787" y="1527464"/>
            <a:ext cx="6673143" cy="294234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 cstate="print"/>
          <a:srcRect l="16875" t="89609" r="15978" b="5512"/>
          <a:stretch/>
        </p:blipFill>
        <p:spPr>
          <a:xfrm>
            <a:off x="-8706" y="6546272"/>
            <a:ext cx="9152706" cy="37407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 cstate="print"/>
          <a:srcRect l="16875" t="69958" r="26879" b="13779"/>
          <a:stretch/>
        </p:blipFill>
        <p:spPr>
          <a:xfrm>
            <a:off x="0" y="5092661"/>
            <a:ext cx="9129416" cy="14847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6512" y="836712"/>
            <a:ext cx="92528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dirty="0" smtClean="0"/>
              <a:t>그림 </a:t>
            </a:r>
            <a:r>
              <a:rPr lang="en-US" altLang="ko-KR" sz="2100" dirty="0" smtClean="0"/>
              <a:t>(</a:t>
            </a:r>
            <a:r>
              <a:rPr lang="ko-KR" altLang="en-US" sz="2100" dirty="0" smtClean="0"/>
              <a:t>가</a:t>
            </a:r>
            <a:r>
              <a:rPr lang="en-US" altLang="ko-KR" sz="2100" dirty="0" smtClean="0"/>
              <a:t>)</a:t>
            </a:r>
            <a:r>
              <a:rPr lang="ko-KR" altLang="en-US" sz="2100" dirty="0" smtClean="0"/>
              <a:t>는 </a:t>
            </a:r>
            <a:r>
              <a:rPr lang="en-US" altLang="ko-KR" sz="2100" dirty="0" smtClean="0"/>
              <a:t>10</a:t>
            </a:r>
            <a:r>
              <a:rPr lang="en-US" altLang="ko-KR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℃</a:t>
            </a:r>
            <a:r>
              <a:rPr lang="ko-KR" altLang="en-US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에서 물 </a:t>
            </a:r>
            <a:r>
              <a:rPr lang="en-US" altLang="ko-KR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50g</a:t>
            </a:r>
            <a:r>
              <a:rPr lang="ko-KR" altLang="en-US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에 </a:t>
            </a:r>
            <a:r>
              <a:rPr lang="ko-KR" altLang="en-US" sz="2100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염화칼륨</a:t>
            </a:r>
            <a:r>
              <a:rPr lang="en-US" altLang="ko-KR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en-US" altLang="ko-KR" sz="2100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KCl</a:t>
            </a:r>
            <a:r>
              <a:rPr lang="en-US" altLang="ko-KR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) 35g</a:t>
            </a:r>
            <a:r>
              <a:rPr lang="ko-KR" altLang="en-US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을 넣어 만든 포화용액을</a:t>
            </a:r>
            <a:r>
              <a:rPr lang="en-US" altLang="ko-KR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</a:p>
          <a:p>
            <a:r>
              <a:rPr lang="en-US" altLang="ko-KR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나</a:t>
            </a:r>
            <a:r>
              <a:rPr lang="en-US" altLang="ko-KR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ko-KR" altLang="en-US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는 온도에 따른 </a:t>
            </a:r>
            <a:r>
              <a:rPr lang="en-US" altLang="ko-KR" sz="2100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KCl</a:t>
            </a:r>
            <a:r>
              <a:rPr lang="ko-KR" altLang="en-US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의 용해도를 나타낸 것이다</a:t>
            </a:r>
            <a:r>
              <a:rPr lang="en-US" altLang="ko-KR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r>
              <a:rPr lang="ko-KR" altLang="en-US" sz="21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ko-KR" altLang="en-US" sz="2100" dirty="0"/>
          </a:p>
        </p:txBody>
      </p:sp>
    </p:spTree>
    <p:extLst>
      <p:ext uri="{BB962C8B-B14F-4D97-AF65-F5344CB8AC3E}">
        <p14:creationId xmlns:p14="http://schemas.microsoft.com/office/powerpoint/2010/main" xmlns="" val="36726717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420" y="-27384"/>
            <a:ext cx="8885104" cy="1143000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ea typeface="굴림" charset="-127"/>
              </a:rPr>
              <a:t>2014 10</a:t>
            </a:r>
            <a:r>
              <a:rPr lang="ko-KR" altLang="en-US" dirty="0" smtClean="0">
                <a:ea typeface="굴림" charset="-127"/>
              </a:rPr>
              <a:t>월 전국연합학력평가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/>
          <a:srcRect l="15000" t="75349" r="11728" b="6321"/>
          <a:stretch/>
        </p:blipFill>
        <p:spPr>
          <a:xfrm>
            <a:off x="-23343" y="4605965"/>
            <a:ext cx="13028549" cy="183341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/>
          <a:srcRect l="17644" t="90351" r="31231" b="5115"/>
          <a:stretch/>
        </p:blipFill>
        <p:spPr>
          <a:xfrm>
            <a:off x="0" y="6440785"/>
            <a:ext cx="7791450" cy="38864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 cstate="print"/>
          <a:srcRect l="15000" t="17779" r="11728" b="74240"/>
          <a:stretch/>
        </p:blipFill>
        <p:spPr>
          <a:xfrm>
            <a:off x="-23342" y="852421"/>
            <a:ext cx="9144854" cy="56035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 cstate="print"/>
          <a:srcRect l="15000" t="31242" r="11728" b="44336"/>
          <a:stretch/>
        </p:blipFill>
        <p:spPr>
          <a:xfrm>
            <a:off x="-2057932" y="1510837"/>
            <a:ext cx="13153632" cy="246607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 cstate="print"/>
          <a:srcRect l="15000" t="61584" r="11728" b="29832"/>
          <a:stretch/>
        </p:blipFill>
        <p:spPr>
          <a:xfrm>
            <a:off x="-23342" y="3951113"/>
            <a:ext cx="9144854" cy="6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552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WordArt 6"/>
          <p:cNvSpPr>
            <a:spLocks noChangeArrowheads="1" noChangeShapeType="1" noTextEdit="1"/>
          </p:cNvSpPr>
          <p:nvPr/>
        </p:nvSpPr>
        <p:spPr bwMode="gray">
          <a:xfrm>
            <a:off x="4787900" y="3141663"/>
            <a:ext cx="4103688" cy="5762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ko-KR" sz="36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>
                  <a:outerShdw dist="71842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Thank You !</a:t>
            </a:r>
            <a:endParaRPr lang="ko-KR" altLang="en-US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folHlink"/>
                  </a:gs>
                  <a:gs pos="100000">
                    <a:schemeClr val="tx1"/>
                  </a:gs>
                </a:gsLst>
                <a:lin ang="0" scaled="1"/>
              </a:gradFill>
              <a:effectLst>
                <a:outerShdw dist="71842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2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ea typeface="굴림" charset="-127"/>
              </a:rPr>
              <a:t>가나다라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가나다라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err="1" smtClean="0">
                <a:solidFill>
                  <a:schemeClr val="accent4"/>
                </a:solidFill>
                <a:ea typeface="굴림" charset="-127"/>
              </a:rPr>
              <a:t>가나다라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3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용해 </a:t>
            </a:r>
            <a:r>
              <a:rPr lang="ko-KR" altLang="en-US" dirty="0" err="1" smtClean="0">
                <a:ea typeface="굴림" charset="-127"/>
              </a:rPr>
              <a:t>엔탈피</a:t>
            </a:r>
            <a:r>
              <a:rPr lang="en-US" altLang="ko-KR" dirty="0" smtClean="0">
                <a:ea typeface="굴림" charset="-127"/>
              </a:rPr>
              <a:t>(</a:t>
            </a:r>
            <a:r>
              <a:rPr lang="en-US" altLang="ko-KR" dirty="0" smtClean="0">
                <a:latin typeface="맑은 고딕"/>
                <a:ea typeface="맑은 고딕"/>
              </a:rPr>
              <a:t>△H</a:t>
            </a:r>
            <a:r>
              <a:rPr lang="ko-KR" altLang="en-US" baseline="-25000" dirty="0" smtClean="0">
                <a:latin typeface="맑은 고딕"/>
                <a:ea typeface="맑은 고딕"/>
              </a:rPr>
              <a:t>용해</a:t>
            </a:r>
            <a:r>
              <a:rPr lang="en-US" altLang="ko-KR" dirty="0" smtClean="0">
                <a:latin typeface="맑은 고딕"/>
                <a:ea typeface="맑은 고딕"/>
              </a:rPr>
              <a:t>)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5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△</a:t>
            </a:r>
            <a:r>
              <a:rPr lang="en-US" altLang="ko-KR" kern="0" dirty="0" smtClean="0">
                <a:ea typeface="굴림" charset="-127"/>
              </a:rPr>
              <a:t>H</a:t>
            </a:r>
            <a:r>
              <a:rPr lang="ko-KR" altLang="en-US" kern="0" baseline="-25000" dirty="0" smtClean="0">
                <a:ea typeface="굴림" charset="-127"/>
              </a:rPr>
              <a:t>용해</a:t>
            </a:r>
            <a:r>
              <a:rPr lang="ko-KR" altLang="en-US" kern="0" dirty="0" smtClean="0">
                <a:ea typeface="굴림" charset="-127"/>
              </a:rPr>
              <a:t> </a:t>
            </a:r>
            <a:r>
              <a:rPr lang="en-US" altLang="ko-KR" kern="0" dirty="0" smtClean="0">
                <a:ea typeface="굴림" charset="-127"/>
              </a:rPr>
              <a:t>= △H</a:t>
            </a:r>
            <a:r>
              <a:rPr lang="en-US" altLang="ko-KR" kern="0" baseline="-25000" dirty="0" smtClean="0">
                <a:ea typeface="굴림" charset="-127"/>
              </a:rPr>
              <a:t>1</a:t>
            </a:r>
            <a:r>
              <a:rPr lang="en-US" altLang="ko-KR" kern="0" dirty="0" smtClean="0">
                <a:ea typeface="굴림" charset="-127"/>
              </a:rPr>
              <a:t> + △H</a:t>
            </a:r>
            <a:r>
              <a:rPr lang="en-US" altLang="ko-KR" kern="0" baseline="-25000" dirty="0" smtClean="0">
                <a:ea typeface="굴림" charset="-127"/>
              </a:rPr>
              <a:t>2</a:t>
            </a:r>
            <a:r>
              <a:rPr lang="en-US" altLang="ko-KR" kern="0" dirty="0" smtClean="0">
                <a:ea typeface="굴림" charset="-127"/>
              </a:rPr>
              <a:t> + △H</a:t>
            </a:r>
            <a:r>
              <a:rPr lang="en-US" altLang="ko-KR" kern="0" baseline="-25000" dirty="0" smtClean="0">
                <a:ea typeface="굴림" charset="-127"/>
              </a:rPr>
              <a:t>3</a:t>
            </a:r>
            <a:endParaRPr lang="en-US" altLang="ko-KR" kern="0" baseline="-25000" dirty="0" smtClean="0">
              <a:solidFill>
                <a:schemeClr val="accent4"/>
              </a:solidFill>
              <a:latin typeface="맑은 고딕"/>
              <a:ea typeface="맑은 고딕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10002" t="16111" r="45245" b="6667"/>
          <a:stretch>
            <a:fillRect/>
          </a:stretch>
        </p:blipFill>
        <p:spPr bwMode="auto">
          <a:xfrm>
            <a:off x="0" y="2147209"/>
            <a:ext cx="4869814" cy="472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F:\화학2 참고자료\화학2(천재)CD\고등학교 화학II CD2\E-Book\Data\Add\그림자료\3단원\down\152-1.jpg"/>
          <p:cNvPicPr>
            <a:picLocks noChangeAspect="1" noChangeArrowheads="1"/>
          </p:cNvPicPr>
          <p:nvPr/>
        </p:nvPicPr>
        <p:blipFill>
          <a:blip r:embed="rId4" cstate="print"/>
          <a:srcRect l="1332" r="54449"/>
          <a:stretch>
            <a:fillRect/>
          </a:stretch>
        </p:blipFill>
        <p:spPr bwMode="auto">
          <a:xfrm>
            <a:off x="5076056" y="2461515"/>
            <a:ext cx="3946896" cy="4367314"/>
          </a:xfrm>
          <a:prstGeom prst="rect">
            <a:avLst/>
          </a:prstGeom>
          <a:noFill/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gray">
          <a:xfrm>
            <a:off x="6505825" y="3151359"/>
            <a:ext cx="1008112" cy="5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ko-KR" sz="2000" kern="0" dirty="0" smtClean="0">
                <a:solidFill>
                  <a:schemeClr val="tx1"/>
                </a:solidFill>
                <a:ea typeface="굴림" charset="-127"/>
              </a:rPr>
              <a:t>△H</a:t>
            </a:r>
            <a:r>
              <a:rPr lang="en-US" altLang="ko-KR" sz="2000" kern="0" baseline="-25000" dirty="0" smtClean="0">
                <a:solidFill>
                  <a:schemeClr val="tx1"/>
                </a:solidFill>
                <a:ea typeface="굴림" charset="-127"/>
              </a:rPr>
              <a:t>1</a:t>
            </a:r>
            <a:endParaRPr lang="en-US" altLang="ko-KR" sz="2000" kern="0" baseline="-25000" dirty="0" smtClean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gray">
          <a:xfrm>
            <a:off x="6505825" y="4377486"/>
            <a:ext cx="1008112" cy="5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ko-KR" sz="2000" kern="0" dirty="0" smtClean="0">
                <a:solidFill>
                  <a:schemeClr val="tx1"/>
                </a:solidFill>
                <a:ea typeface="굴림" charset="-127"/>
              </a:rPr>
              <a:t>△H</a:t>
            </a:r>
            <a:r>
              <a:rPr lang="en-US" altLang="ko-KR" sz="2000" kern="0" baseline="-25000" dirty="0" smtClean="0">
                <a:solidFill>
                  <a:schemeClr val="tx1"/>
                </a:solidFill>
                <a:ea typeface="굴림" charset="-127"/>
              </a:rPr>
              <a:t>2</a:t>
            </a:r>
            <a:endParaRPr lang="en-US" altLang="ko-KR" sz="2000" kern="0" baseline="-25000" dirty="0" smtClean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gray">
          <a:xfrm>
            <a:off x="7305925" y="4232012"/>
            <a:ext cx="1008112" cy="5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ko-KR" sz="2000" kern="0" dirty="0" smtClean="0">
                <a:solidFill>
                  <a:schemeClr val="tx1"/>
                </a:solidFill>
                <a:ea typeface="굴림" charset="-127"/>
              </a:rPr>
              <a:t>△H</a:t>
            </a:r>
            <a:r>
              <a:rPr lang="en-US" altLang="ko-KR" sz="2000" kern="0" baseline="-25000" dirty="0" smtClean="0">
                <a:solidFill>
                  <a:schemeClr val="tx1"/>
                </a:solidFill>
                <a:ea typeface="굴림" charset="-127"/>
              </a:rPr>
              <a:t>3</a:t>
            </a:r>
            <a:endParaRPr lang="en-US" altLang="ko-KR" sz="2000" kern="0" baseline="-25000" dirty="0" smtClean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:\화학2 참고자료\화학2(천재)CD\고등학교 화학II CD2\E-Book\Data\Add\그림자료\3단원\down\152-1.jpg"/>
          <p:cNvPicPr>
            <a:picLocks noChangeAspect="1" noChangeArrowheads="1"/>
          </p:cNvPicPr>
          <p:nvPr/>
        </p:nvPicPr>
        <p:blipFill>
          <a:blip r:embed="rId3" cstate="print"/>
          <a:srcRect l="52406"/>
          <a:stretch>
            <a:fillRect/>
          </a:stretch>
        </p:blipFill>
        <p:spPr bwMode="auto">
          <a:xfrm>
            <a:off x="4908611" y="2483496"/>
            <a:ext cx="4255103" cy="4374504"/>
          </a:xfrm>
          <a:prstGeom prst="rect">
            <a:avLst/>
          </a:prstGeom>
          <a:noFill/>
        </p:spPr>
      </p:pic>
      <p:grpSp>
        <p:nvGrpSpPr>
          <p:cNvPr id="58" name="그룹 57"/>
          <p:cNvGrpSpPr/>
          <p:nvPr/>
        </p:nvGrpSpPr>
        <p:grpSpPr>
          <a:xfrm>
            <a:off x="0" y="2145602"/>
            <a:ext cx="4847697" cy="4712398"/>
            <a:chOff x="1020276" y="2608311"/>
            <a:chExt cx="4168944" cy="4079291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5786" t="16481" r="9507" b="6667"/>
            <a:stretch>
              <a:fillRect/>
            </a:stretch>
          </p:blipFill>
          <p:spPr bwMode="auto">
            <a:xfrm>
              <a:off x="1914148" y="2608311"/>
              <a:ext cx="3275072" cy="4079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0551" t="16481" r="79840" b="6667"/>
            <a:stretch>
              <a:fillRect/>
            </a:stretch>
          </p:blipFill>
          <p:spPr bwMode="auto">
            <a:xfrm>
              <a:off x="1020276" y="2608311"/>
              <a:ext cx="906780" cy="4079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용해 </a:t>
            </a:r>
            <a:r>
              <a:rPr lang="ko-KR" altLang="en-US" dirty="0" err="1" smtClean="0">
                <a:ea typeface="굴림" charset="-127"/>
              </a:rPr>
              <a:t>엔탈피</a:t>
            </a:r>
            <a:r>
              <a:rPr lang="en-US" altLang="ko-KR" dirty="0" smtClean="0">
                <a:ea typeface="굴림" charset="-127"/>
              </a:rPr>
              <a:t>(</a:t>
            </a:r>
            <a:r>
              <a:rPr lang="en-US" altLang="ko-KR" dirty="0" smtClean="0">
                <a:latin typeface="맑은 고딕"/>
                <a:ea typeface="맑은 고딕"/>
              </a:rPr>
              <a:t>△H</a:t>
            </a:r>
            <a:r>
              <a:rPr lang="ko-KR" altLang="en-US" baseline="-25000" dirty="0" smtClean="0">
                <a:latin typeface="맑은 고딕"/>
                <a:ea typeface="맑은 고딕"/>
              </a:rPr>
              <a:t>용해</a:t>
            </a:r>
            <a:r>
              <a:rPr lang="en-US" altLang="ko-KR" dirty="0" smtClean="0">
                <a:latin typeface="맑은 고딕"/>
                <a:ea typeface="맑은 고딕"/>
              </a:rPr>
              <a:t>)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5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△</a:t>
            </a:r>
            <a:r>
              <a:rPr lang="en-US" altLang="ko-KR" kern="0" dirty="0" smtClean="0">
                <a:ea typeface="굴림" charset="-127"/>
              </a:rPr>
              <a:t>H</a:t>
            </a:r>
            <a:r>
              <a:rPr lang="ko-KR" altLang="en-US" kern="0" baseline="-25000" dirty="0" smtClean="0">
                <a:ea typeface="굴림" charset="-127"/>
              </a:rPr>
              <a:t>용해</a:t>
            </a:r>
            <a:r>
              <a:rPr lang="ko-KR" altLang="en-US" kern="0" dirty="0" smtClean="0">
                <a:ea typeface="굴림" charset="-127"/>
              </a:rPr>
              <a:t> </a:t>
            </a:r>
            <a:r>
              <a:rPr lang="en-US" altLang="ko-KR" kern="0" dirty="0" smtClean="0">
                <a:ea typeface="굴림" charset="-127"/>
              </a:rPr>
              <a:t>= △H</a:t>
            </a:r>
            <a:r>
              <a:rPr lang="en-US" altLang="ko-KR" kern="0" baseline="-25000" dirty="0" smtClean="0">
                <a:ea typeface="굴림" charset="-127"/>
              </a:rPr>
              <a:t>1</a:t>
            </a:r>
            <a:r>
              <a:rPr lang="en-US" altLang="ko-KR" kern="0" dirty="0" smtClean="0">
                <a:ea typeface="굴림" charset="-127"/>
              </a:rPr>
              <a:t> + △H</a:t>
            </a:r>
            <a:r>
              <a:rPr lang="en-US" altLang="ko-KR" kern="0" baseline="-25000" dirty="0" smtClean="0">
                <a:ea typeface="굴림" charset="-127"/>
              </a:rPr>
              <a:t>2</a:t>
            </a:r>
            <a:r>
              <a:rPr lang="en-US" altLang="ko-KR" kern="0" dirty="0" smtClean="0">
                <a:ea typeface="굴림" charset="-127"/>
              </a:rPr>
              <a:t> + △H</a:t>
            </a:r>
            <a:r>
              <a:rPr lang="en-US" altLang="ko-KR" kern="0" baseline="-25000" dirty="0" smtClean="0">
                <a:ea typeface="굴림" charset="-127"/>
              </a:rPr>
              <a:t>3</a:t>
            </a:r>
            <a:endParaRPr lang="en-US" altLang="ko-KR" kern="0" baseline="-25000" dirty="0" smtClean="0">
              <a:solidFill>
                <a:schemeClr val="accent4"/>
              </a:solidFill>
              <a:latin typeface="맑은 고딕"/>
              <a:ea typeface="맑은 고딕"/>
            </a:endParaRP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gray">
          <a:xfrm>
            <a:off x="6142143" y="3151359"/>
            <a:ext cx="1008112" cy="5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ko-KR" sz="2000" kern="0" dirty="0" smtClean="0">
                <a:solidFill>
                  <a:schemeClr val="tx1"/>
                </a:solidFill>
                <a:ea typeface="굴림" charset="-127"/>
              </a:rPr>
              <a:t>△H</a:t>
            </a:r>
            <a:r>
              <a:rPr lang="en-US" altLang="ko-KR" sz="2000" kern="0" baseline="-25000" dirty="0" smtClean="0">
                <a:solidFill>
                  <a:schemeClr val="tx1"/>
                </a:solidFill>
                <a:ea typeface="굴림" charset="-127"/>
              </a:rPr>
              <a:t>1</a:t>
            </a:r>
            <a:endParaRPr lang="en-US" altLang="ko-KR" sz="2000" kern="0" baseline="-25000" dirty="0" smtClean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gray">
          <a:xfrm>
            <a:off x="6142143" y="4377486"/>
            <a:ext cx="1008112" cy="5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ko-KR" sz="2000" kern="0" dirty="0" smtClean="0">
                <a:solidFill>
                  <a:schemeClr val="tx1"/>
                </a:solidFill>
                <a:ea typeface="굴림" charset="-127"/>
              </a:rPr>
              <a:t>△H</a:t>
            </a:r>
            <a:r>
              <a:rPr lang="en-US" altLang="ko-KR" sz="2000" kern="0" baseline="-25000" dirty="0" smtClean="0">
                <a:solidFill>
                  <a:schemeClr val="tx1"/>
                </a:solidFill>
                <a:ea typeface="굴림" charset="-127"/>
              </a:rPr>
              <a:t>2</a:t>
            </a:r>
            <a:endParaRPr lang="en-US" altLang="ko-KR" sz="2000" kern="0" baseline="-25000" dirty="0" smtClean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gray">
          <a:xfrm>
            <a:off x="6942243" y="3629339"/>
            <a:ext cx="1008112" cy="5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ko-KR" sz="2000" kern="0" dirty="0" smtClean="0">
                <a:solidFill>
                  <a:schemeClr val="tx1"/>
                </a:solidFill>
                <a:ea typeface="굴림" charset="-127"/>
              </a:rPr>
              <a:t>△H</a:t>
            </a:r>
            <a:r>
              <a:rPr lang="en-US" altLang="ko-KR" sz="2000" kern="0" baseline="-25000" dirty="0" smtClean="0">
                <a:solidFill>
                  <a:schemeClr val="tx1"/>
                </a:solidFill>
                <a:ea typeface="굴림" charset="-127"/>
              </a:rPr>
              <a:t>3</a:t>
            </a:r>
            <a:endParaRPr lang="en-US" altLang="ko-KR" sz="2000" kern="0" baseline="-25000" dirty="0" smtClean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용해 과정의 엔트로피 </a:t>
            </a:r>
            <a:r>
              <a:rPr lang="ko-KR" altLang="en-US" dirty="0" smtClean="0">
                <a:ea typeface="굴림" charset="-127"/>
              </a:rPr>
              <a:t>변화</a:t>
            </a:r>
            <a:r>
              <a:rPr lang="en-US" altLang="ko-KR" dirty="0" smtClean="0">
                <a:ea typeface="굴림" charset="-127"/>
              </a:rPr>
              <a:t>(</a:t>
            </a:r>
            <a:r>
              <a:rPr lang="en-US" altLang="ko-KR" dirty="0" smtClean="0">
                <a:latin typeface="맑은 고딕"/>
                <a:ea typeface="맑은 고딕"/>
              </a:rPr>
              <a:t>△S</a:t>
            </a:r>
            <a:r>
              <a:rPr lang="ko-KR" altLang="en-US" baseline="-25000" dirty="0" smtClean="0">
                <a:latin typeface="맑은 고딕"/>
                <a:ea typeface="맑은 고딕"/>
              </a:rPr>
              <a:t>용해</a:t>
            </a:r>
            <a:r>
              <a:rPr lang="en-US" altLang="ko-KR" dirty="0" smtClean="0">
                <a:latin typeface="맑은 고딕"/>
                <a:ea typeface="맑은 고딕"/>
              </a:rPr>
              <a:t>)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△</a:t>
            </a:r>
            <a:r>
              <a:rPr lang="en-US" altLang="ko-KR" kern="0" dirty="0" smtClean="0">
                <a:ea typeface="굴림" charset="-127"/>
              </a:rPr>
              <a:t>S</a:t>
            </a:r>
            <a:r>
              <a:rPr lang="ko-KR" altLang="en-US" kern="0" baseline="-25000" dirty="0" smtClean="0">
                <a:ea typeface="굴림" charset="-127"/>
              </a:rPr>
              <a:t>용해</a:t>
            </a:r>
            <a:r>
              <a:rPr lang="ko-KR" altLang="en-US" kern="0" dirty="0" smtClean="0">
                <a:ea typeface="굴림" charset="-127"/>
              </a:rPr>
              <a:t> </a:t>
            </a:r>
            <a:r>
              <a:rPr lang="en-US" altLang="ko-KR" kern="0" dirty="0" smtClean="0">
                <a:ea typeface="굴림" charset="-127"/>
              </a:rPr>
              <a:t>= △S</a:t>
            </a:r>
            <a:r>
              <a:rPr lang="en-US" altLang="ko-KR" kern="0" baseline="-25000" dirty="0" smtClean="0">
                <a:ea typeface="굴림" charset="-127"/>
              </a:rPr>
              <a:t>1 </a:t>
            </a:r>
            <a:r>
              <a:rPr lang="en-US" altLang="ko-KR" kern="0" dirty="0" smtClean="0">
                <a:ea typeface="굴림" charset="-127"/>
              </a:rPr>
              <a:t>+ △S</a:t>
            </a:r>
            <a:r>
              <a:rPr lang="en-US" altLang="ko-KR" kern="0" baseline="-25000" dirty="0" smtClean="0">
                <a:ea typeface="굴림" charset="-127"/>
              </a:rPr>
              <a:t>2 </a:t>
            </a:r>
            <a:r>
              <a:rPr lang="en-US" altLang="ko-KR" kern="0" dirty="0" smtClean="0">
                <a:ea typeface="굴림" charset="-127"/>
              </a:rPr>
              <a:t>+ △S</a:t>
            </a:r>
            <a:r>
              <a:rPr lang="en-US" altLang="ko-KR" kern="0" baseline="-25000" dirty="0" smtClean="0">
                <a:ea typeface="굴림" charset="-127"/>
              </a:rPr>
              <a:t>3</a:t>
            </a:r>
            <a:endParaRPr lang="en-US" altLang="ko-KR" kern="0" dirty="0" smtClean="0">
              <a:latin typeface="맑은 고딕"/>
              <a:ea typeface="맑은 고딕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latin typeface="맑은 고딕"/>
                <a:ea typeface="맑은 고딕"/>
              </a:rPr>
              <a:t>용해 과정에서는 용매와 용질이 섞여 무질서해지므로 </a:t>
            </a:r>
            <a:endParaRPr lang="en-US" altLang="ko-KR" kern="0" dirty="0" smtClean="0">
              <a:solidFill>
                <a:schemeClr val="accent4"/>
              </a:solidFill>
              <a:latin typeface="맑은 고딕"/>
              <a:ea typeface="맑은 고딕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latin typeface="맑은 고딕"/>
                <a:ea typeface="맑은 고딕"/>
              </a:rPr>
              <a:t>   </a:t>
            </a:r>
            <a:r>
              <a:rPr lang="ko-KR" altLang="en-US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일반적으로 엔트로피가 증가하는 경우가 많다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. </a:t>
            </a:r>
          </a:p>
          <a:p>
            <a:pPr lvl="1">
              <a:buNone/>
            </a:pPr>
            <a:r>
              <a:rPr lang="en-US" altLang="ko-KR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   (△S</a:t>
            </a:r>
            <a:r>
              <a:rPr lang="ko-KR" altLang="en-US" kern="0" baseline="-25000" dirty="0" smtClean="0">
                <a:solidFill>
                  <a:srgbClr val="FF0000"/>
                </a:solidFill>
                <a:latin typeface="맑은 고딕"/>
                <a:ea typeface="맑은 고딕"/>
              </a:rPr>
              <a:t>용해</a:t>
            </a:r>
            <a:r>
              <a:rPr lang="ko-KR" altLang="en-US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&gt;0)</a:t>
            </a:r>
          </a:p>
          <a:p>
            <a:pPr lvl="1">
              <a:buNone/>
            </a:pPr>
            <a:endParaRPr lang="en-US" altLang="ko-KR" sz="400" kern="0" dirty="0" smtClean="0">
              <a:solidFill>
                <a:schemeClr val="accent4"/>
              </a:solidFill>
              <a:latin typeface="맑은 고딕"/>
              <a:ea typeface="맑은 고딕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latin typeface="맑은 고딕"/>
              </a:rPr>
              <a:t>고체의 용해 과정에서는 엔트로피가 크게 증가</a:t>
            </a:r>
            <a:endParaRPr lang="en-US" altLang="ko-KR" kern="0" dirty="0" smtClean="0">
              <a:solidFill>
                <a:schemeClr val="accent4"/>
              </a:solidFill>
              <a:latin typeface="맑은 고딕"/>
            </a:endParaRPr>
          </a:p>
          <a:p>
            <a:pPr lvl="1"/>
            <a:endParaRPr lang="en-US" altLang="ko-KR" kern="0" dirty="0" smtClean="0">
              <a:solidFill>
                <a:schemeClr val="accent4"/>
              </a:solidFill>
              <a:latin typeface="맑은 고딕"/>
            </a:endParaRP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latin typeface="맑은 고딕"/>
              <a:ea typeface="맑은 고딕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3554" name="Picture 2" descr="F:\화학2 참고자료\화학2(천재)CD\고등학교 화학II CD2\E-Book\Data\Add\그림자료\3단원\down\153-1.jpg"/>
          <p:cNvPicPr>
            <a:picLocks noChangeAspect="1" noChangeArrowheads="1"/>
          </p:cNvPicPr>
          <p:nvPr/>
        </p:nvPicPr>
        <p:blipFill>
          <a:blip r:embed="rId3" cstate="print"/>
          <a:srcRect t="3858" b="56835"/>
          <a:stretch>
            <a:fillRect/>
          </a:stretch>
        </p:blipFill>
        <p:spPr bwMode="auto">
          <a:xfrm>
            <a:off x="1204026" y="3884729"/>
            <a:ext cx="6981507" cy="286539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dirty="0" smtClean="0">
                <a:ea typeface="굴림" charset="-127"/>
              </a:rPr>
              <a:t>용해 과정의 자유에너지 변화</a:t>
            </a:r>
            <a:r>
              <a:rPr lang="en-US" altLang="ko-KR" dirty="0" smtClean="0">
                <a:ea typeface="굴림" charset="-127"/>
              </a:rPr>
              <a:t>(</a:t>
            </a:r>
            <a:r>
              <a:rPr lang="en-US" altLang="ko-KR" dirty="0" smtClean="0">
                <a:latin typeface="맑은 고딕"/>
                <a:ea typeface="맑은 고딕"/>
              </a:rPr>
              <a:t>△G</a:t>
            </a:r>
            <a:r>
              <a:rPr lang="ko-KR" altLang="en-US" baseline="-25000" dirty="0" smtClean="0">
                <a:latin typeface="맑은 고딕"/>
                <a:ea typeface="맑은 고딕"/>
              </a:rPr>
              <a:t>용해</a:t>
            </a:r>
            <a:r>
              <a:rPr lang="en-US" altLang="ko-KR" dirty="0" smtClean="0">
                <a:latin typeface="맑은 고딕"/>
                <a:ea typeface="맑은 고딕"/>
              </a:rPr>
              <a:t>)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latin typeface="맑은 고딕"/>
                <a:ea typeface="맑은 고딕"/>
              </a:rPr>
              <a:t> </a:t>
            </a:r>
            <a:r>
              <a:rPr lang="en-US" altLang="ko-KR" kern="0" dirty="0" smtClean="0">
                <a:latin typeface="굴림" pitchFamily="50" charset="-127"/>
                <a:ea typeface="굴림" pitchFamily="50" charset="-127"/>
              </a:rPr>
              <a:t>△G</a:t>
            </a:r>
            <a:r>
              <a:rPr lang="ko-KR" altLang="en-US" kern="0" baseline="-25000" dirty="0" smtClean="0">
                <a:latin typeface="굴림" pitchFamily="50" charset="-127"/>
                <a:ea typeface="굴림" pitchFamily="50" charset="-127"/>
              </a:rPr>
              <a:t>용해</a:t>
            </a:r>
            <a:r>
              <a:rPr lang="en-US" altLang="ko-KR" kern="0" dirty="0" smtClean="0">
                <a:latin typeface="굴림" pitchFamily="50" charset="-127"/>
                <a:ea typeface="굴림" pitchFamily="50" charset="-127"/>
              </a:rPr>
              <a:t> = △H</a:t>
            </a:r>
            <a:r>
              <a:rPr lang="ko-KR" altLang="en-US" kern="0" baseline="-25000" dirty="0" smtClean="0">
                <a:latin typeface="굴림" pitchFamily="50" charset="-127"/>
                <a:ea typeface="굴림" pitchFamily="50" charset="-127"/>
              </a:rPr>
              <a:t>용해  </a:t>
            </a:r>
            <a:r>
              <a:rPr lang="en-US" altLang="ko-KR" kern="0" dirty="0" smtClean="0">
                <a:latin typeface="굴림" pitchFamily="50" charset="-127"/>
                <a:ea typeface="굴림" pitchFamily="50" charset="-127"/>
              </a:rPr>
              <a:t>- T△S</a:t>
            </a:r>
            <a:r>
              <a:rPr lang="ko-KR" altLang="en-US" kern="0" baseline="-25000" dirty="0" smtClean="0">
                <a:latin typeface="굴림" pitchFamily="50" charset="-127"/>
                <a:ea typeface="굴림" pitchFamily="50" charset="-127"/>
              </a:rPr>
              <a:t>용해</a:t>
            </a:r>
            <a:endParaRPr lang="en-US" altLang="ko-KR" kern="0" dirty="0" smtClean="0">
              <a:latin typeface="굴림" pitchFamily="50" charset="-127"/>
              <a:ea typeface="굴림" pitchFamily="50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latin typeface="맑은 고딕"/>
                <a:ea typeface="맑은 고딕"/>
              </a:rPr>
              <a:t>자발적으로 용해가 일어나기 위해서는 </a:t>
            </a:r>
            <a:endParaRPr lang="en-US" altLang="ko-KR" kern="0" dirty="0" smtClean="0">
              <a:solidFill>
                <a:schemeClr val="accent4"/>
              </a:solidFill>
              <a:latin typeface="맑은 고딕"/>
              <a:ea typeface="맑은 고딕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latin typeface="맑은 고딕"/>
                <a:ea typeface="맑은 고딕"/>
              </a:rPr>
              <a:t>  </a:t>
            </a:r>
            <a:r>
              <a:rPr lang="ko-KR" altLang="en-US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△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G</a:t>
            </a:r>
            <a:r>
              <a:rPr lang="ko-KR" altLang="en-US" kern="0" baseline="-25000" dirty="0" smtClean="0">
                <a:solidFill>
                  <a:srgbClr val="FF0000"/>
                </a:solidFill>
                <a:latin typeface="맑은 고딕"/>
                <a:ea typeface="맑은 고딕"/>
              </a:rPr>
              <a:t>용해</a:t>
            </a:r>
            <a:r>
              <a:rPr lang="ko-KR" altLang="en-US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&lt; 0</a:t>
            </a:r>
            <a:r>
              <a:rPr lang="ko-KR" altLang="en-US" kern="0" dirty="0" smtClean="0">
                <a:solidFill>
                  <a:schemeClr val="accent4"/>
                </a:solidFill>
                <a:latin typeface="맑은 고딕"/>
                <a:ea typeface="맑은 고딕"/>
              </a:rPr>
              <a:t>이 되어야 한다</a:t>
            </a:r>
            <a:r>
              <a:rPr lang="en-US" altLang="ko-KR" kern="0" dirty="0" smtClean="0">
                <a:solidFill>
                  <a:schemeClr val="accent4"/>
                </a:solidFill>
                <a:latin typeface="맑은 고딕"/>
                <a:ea typeface="맑은 고딕"/>
              </a:rPr>
              <a:t>.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endParaRPr lang="en-US" altLang="ko-KR" kern="0" dirty="0" smtClean="0">
              <a:solidFill>
                <a:schemeClr val="accent4"/>
              </a:solidFill>
              <a:latin typeface="맑은 고딕"/>
            </a:endParaRPr>
          </a:p>
          <a:p>
            <a:pPr lvl="1"/>
            <a:endParaRPr lang="en-US" altLang="ko-KR" kern="0" dirty="0" smtClean="0">
              <a:solidFill>
                <a:schemeClr val="accent4"/>
              </a:solidFill>
              <a:latin typeface="맑은 고딕"/>
            </a:endParaRP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latin typeface="맑은 고딕"/>
              <a:ea typeface="맑은 고딕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3805815"/>
              </p:ext>
            </p:extLst>
          </p:nvPr>
        </p:nvGraphicFramePr>
        <p:xfrm>
          <a:off x="611560" y="2941504"/>
          <a:ext cx="8280920" cy="3448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/>
                <a:gridCol w="4140460"/>
              </a:tblGrid>
              <a:tr h="5595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용해과정이 발열반응인 경우</a:t>
                      </a:r>
                      <a:endParaRPr lang="en-US" altLang="ko-KR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용해과정이 흡열반응인 경우</a:t>
                      </a:r>
                      <a:endParaRPr lang="ko-KR" altLang="en-US" sz="2000" dirty="0"/>
                    </a:p>
                  </a:txBody>
                  <a:tcPr anchor="ctr"/>
                </a:tc>
              </a:tr>
              <a:tr h="7845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 smtClean="0">
                          <a:latin typeface="맑은 고딕"/>
                          <a:ea typeface="맑은 고딕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맑은 고딕"/>
                        </a:rPr>
                        <a:t>H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맑은 고딕"/>
                        </a:rPr>
                        <a:t>용해</a:t>
                      </a:r>
                      <a:r>
                        <a:rPr lang="ko-KR" altLang="en-US" sz="2000" dirty="0" smtClean="0"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맑은 고딕"/>
                        </a:rPr>
                        <a:t>&lt;</a:t>
                      </a:r>
                      <a:r>
                        <a:rPr lang="en-US" altLang="ko-KR" sz="2000" baseline="0" dirty="0" smtClean="0">
                          <a:latin typeface="맑은 고딕"/>
                          <a:ea typeface="맑은 고딕"/>
                        </a:rPr>
                        <a:t> 0, 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S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&gt;</a:t>
                      </a:r>
                      <a:r>
                        <a:rPr lang="en-US" altLang="ko-KR" sz="2000" baseline="0" dirty="0" smtClean="0">
                          <a:latin typeface="맑은 고딕"/>
                          <a:ea typeface="+mn-ea"/>
                        </a:rPr>
                        <a:t> 0</a:t>
                      </a:r>
                      <a:endParaRPr lang="ko-KR" alt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H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&gt;</a:t>
                      </a:r>
                      <a:r>
                        <a:rPr lang="en-US" altLang="ko-KR" sz="2000" baseline="0" dirty="0" smtClean="0">
                          <a:latin typeface="맑은 고딕"/>
                          <a:ea typeface="+mn-ea"/>
                        </a:rPr>
                        <a:t> 0, 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S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&gt;</a:t>
                      </a:r>
                      <a:r>
                        <a:rPr lang="en-US" altLang="ko-KR" sz="2000" baseline="0" dirty="0" smtClean="0">
                          <a:latin typeface="맑은 고딕"/>
                          <a:ea typeface="+mn-ea"/>
                        </a:rPr>
                        <a:t> 0</a:t>
                      </a:r>
                      <a:endParaRPr lang="ko-KR" altLang="en-US" sz="2000" dirty="0" smtClean="0"/>
                    </a:p>
                  </a:txBody>
                  <a:tcPr anchor="ctr"/>
                </a:tc>
              </a:tr>
              <a:tr h="21042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 smtClean="0">
                          <a:latin typeface="맑은 고딕"/>
                          <a:ea typeface="맑은 고딕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맑은 고딕"/>
                        </a:rPr>
                        <a:t>G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 </a:t>
                      </a:r>
                      <a:r>
                        <a:rPr lang="en-US" altLang="ko-KR" sz="2000" dirty="0" smtClean="0">
                          <a:latin typeface="맑은 고딕"/>
                          <a:ea typeface="맑은 고딕"/>
                        </a:rPr>
                        <a:t>=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H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- T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S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baseline="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&lt; 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(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항상 자발적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G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=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H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- T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S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baseline="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&gt; 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(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온도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T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가 작을 경우 비자발적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dirty="0" smtClean="0">
                        <a:latin typeface="맑은 고딕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G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=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H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- T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△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S</a:t>
                      </a:r>
                      <a:r>
                        <a:rPr lang="ko-KR" altLang="en-US" sz="2000" baseline="-25000" dirty="0" smtClean="0">
                          <a:latin typeface="맑은 고딕"/>
                          <a:ea typeface="+mn-ea"/>
                        </a:rPr>
                        <a:t>용해</a:t>
                      </a:r>
                      <a:r>
                        <a:rPr lang="ko-KR" altLang="en-US" sz="2000" baseline="0" dirty="0" smtClean="0">
                          <a:latin typeface="맑은 고딕"/>
                          <a:ea typeface="+mn-ea"/>
                        </a:rPr>
                        <a:t>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&lt; 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(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온도 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T</a:t>
                      </a:r>
                      <a:r>
                        <a:rPr lang="ko-KR" altLang="en-US" sz="2000" dirty="0" smtClean="0">
                          <a:latin typeface="맑은 고딕"/>
                          <a:ea typeface="+mn-ea"/>
                        </a:rPr>
                        <a:t>가 클 경우 자발적</a:t>
                      </a:r>
                      <a:r>
                        <a:rPr lang="en-US" altLang="ko-KR" sz="2000" dirty="0" smtClean="0">
                          <a:latin typeface="맑은 고딕"/>
                          <a:ea typeface="+mn-ea"/>
                        </a:rPr>
                        <a:t>)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en-US" altLang="ko-KR" err="1" smtClean="0">
                <a:ea typeface="굴림" charset="-127"/>
              </a:rPr>
              <a:t>NaCl</a:t>
            </a:r>
            <a:r>
              <a:rPr lang="ko-KR" altLang="en-US" dirty="0" smtClean="0">
                <a:ea typeface="굴림" charset="-127"/>
              </a:rPr>
              <a:t> 용해과정에서의 </a:t>
            </a:r>
            <a:r>
              <a:rPr lang="ko-KR" altLang="en-US" dirty="0" smtClean="0">
                <a:latin typeface="맑은 고딕"/>
                <a:ea typeface="맑은 고딕"/>
              </a:rPr>
              <a:t>△</a:t>
            </a:r>
            <a:r>
              <a:rPr lang="en-US" altLang="ko-KR" dirty="0" smtClean="0">
                <a:latin typeface="맑은 고딕"/>
                <a:ea typeface="맑은 고딕"/>
              </a:rPr>
              <a:t>H, △S, △G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Picture 2" descr="F:\화학2 참고자료\화학2(천재)CD\고등학교 화학II CD2\E-Book\Data\Add\그림자료\3단원\down\153-1.jpg"/>
          <p:cNvPicPr>
            <a:picLocks noChangeAspect="1" noChangeArrowheads="1"/>
          </p:cNvPicPr>
          <p:nvPr/>
        </p:nvPicPr>
        <p:blipFill>
          <a:blip r:embed="rId3" cstate="print"/>
          <a:srcRect t="43408"/>
          <a:stretch>
            <a:fillRect/>
          </a:stretch>
        </p:blipFill>
        <p:spPr bwMode="auto">
          <a:xfrm>
            <a:off x="1205015" y="1746435"/>
            <a:ext cx="6818122" cy="4028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용해 평형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ko-KR" altLang="en-US" kern="0" dirty="0" smtClean="0">
                <a:latin typeface="맑은 고딕"/>
                <a:ea typeface="맑은 고딕"/>
              </a:rPr>
              <a:t> </a:t>
            </a:r>
            <a:r>
              <a:rPr lang="ko-KR" altLang="en-US" kern="0" dirty="0" smtClean="0">
                <a:latin typeface="굴림" pitchFamily="50" charset="-127"/>
                <a:ea typeface="굴림" pitchFamily="50" charset="-127"/>
              </a:rPr>
              <a:t>어떤 온도에서 용질이 용매에 녹을 때</a:t>
            </a:r>
            <a:r>
              <a:rPr lang="en-US" altLang="ko-KR" kern="0" dirty="0" smtClean="0">
                <a:latin typeface="굴림" pitchFamily="50" charset="-127"/>
                <a:ea typeface="굴림" pitchFamily="50" charset="-127"/>
              </a:rPr>
              <a:t>,</a:t>
            </a:r>
          </a:p>
          <a:p>
            <a:pPr>
              <a:buNone/>
            </a:pPr>
            <a:r>
              <a:rPr lang="en-US" altLang="ko-KR" kern="0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kern="0" dirty="0" smtClean="0">
                <a:latin typeface="굴림" pitchFamily="50" charset="-127"/>
                <a:ea typeface="굴림" pitchFamily="50" charset="-127"/>
              </a:rPr>
              <a:t>용질이 </a:t>
            </a:r>
            <a:r>
              <a:rPr lang="ko-KR" altLang="en-US" kern="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용해되는 속도와 석출되는 속도가 같아</a:t>
            </a:r>
            <a:endParaRPr lang="en-US" altLang="ko-KR" kern="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>
              <a:buNone/>
            </a:pPr>
            <a:r>
              <a:rPr lang="en-US" altLang="ko-KR" kern="0" dirty="0" smtClean="0">
                <a:latin typeface="굴림" pitchFamily="50" charset="-127"/>
                <a:ea typeface="굴림" pitchFamily="50" charset="-127"/>
              </a:rPr>
              <a:t>  </a:t>
            </a:r>
            <a:r>
              <a:rPr lang="ko-KR" altLang="en-US" kern="0" dirty="0" smtClean="0">
                <a:latin typeface="굴림" pitchFamily="50" charset="-127"/>
                <a:ea typeface="굴림" pitchFamily="50" charset="-127"/>
              </a:rPr>
              <a:t> 겉보기에 더 이상 녹지 않는 것처럼 보이는</a:t>
            </a:r>
            <a:endParaRPr lang="en-US" altLang="ko-KR" kern="0" dirty="0" smtClean="0">
              <a:latin typeface="굴림" pitchFamily="50" charset="-127"/>
              <a:ea typeface="굴림" pitchFamily="50" charset="-127"/>
            </a:endParaRPr>
          </a:p>
          <a:p>
            <a:pPr>
              <a:buNone/>
            </a:pPr>
            <a:r>
              <a:rPr lang="en-US" altLang="ko-KR" kern="0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kern="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동적 평형 상태</a:t>
            </a:r>
            <a:endParaRPr lang="en-US" altLang="ko-KR" kern="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lvl="1">
              <a:buNone/>
            </a:pPr>
            <a:endParaRPr lang="en-US" altLang="ko-KR" kern="0" dirty="0" smtClean="0">
              <a:solidFill>
                <a:schemeClr val="accent4"/>
              </a:solidFill>
              <a:latin typeface="맑은 고딕"/>
              <a:ea typeface="맑은 고딕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35393" t="42694" r="39143" b="47125"/>
          <a:stretch>
            <a:fillRect/>
          </a:stretch>
        </p:blipFill>
        <p:spPr bwMode="auto">
          <a:xfrm>
            <a:off x="1043608" y="3861048"/>
            <a:ext cx="6455897" cy="145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418632" y="4616645"/>
            <a:ext cx="129064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600" b="1" dirty="0" smtClean="0">
                <a:latin typeface="HY신명조" pitchFamily="18" charset="-127"/>
                <a:ea typeface="HY신명조" pitchFamily="18" charset="-127"/>
              </a:rPr>
              <a:t>  석출</a:t>
            </a:r>
            <a:endParaRPr lang="ko-KR" altLang="en-US" sz="2600" b="1" dirty="0">
              <a:latin typeface="HY신명조" pitchFamily="18" charset="-127"/>
              <a:ea typeface="HY신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885104" cy="1143000"/>
          </a:xfrm>
        </p:spPr>
        <p:txBody>
          <a:bodyPr>
            <a:noAutofit/>
          </a:bodyPr>
          <a:lstStyle/>
          <a:p>
            <a:r>
              <a:rPr lang="ko-KR" altLang="en-US" smtClean="0">
                <a:ea typeface="굴림" charset="-127"/>
              </a:rPr>
              <a:t>용해 평형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Picture 2" descr="F:\화학2 참고자료\화학2 사진및그림자료\3-1-02(상평형과용해평형)\3-1-02-개념16(용해평형).jpg"/>
          <p:cNvPicPr>
            <a:picLocks noChangeAspect="1" noChangeArrowheads="1"/>
          </p:cNvPicPr>
          <p:nvPr/>
        </p:nvPicPr>
        <p:blipFill rotWithShape="1">
          <a:blip r:embed="rId3" cstate="print"/>
          <a:srcRect b="20475"/>
          <a:stretch/>
        </p:blipFill>
        <p:spPr bwMode="auto">
          <a:xfrm>
            <a:off x="421060" y="1739156"/>
            <a:ext cx="8585983" cy="32900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84168" y="5058330"/>
            <a:ext cx="182614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3200" dirty="0" smtClean="0"/>
              <a:t>포화용액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5684</TotalTime>
  <Words>686</Words>
  <Application>Microsoft Office PowerPoint</Application>
  <PresentationFormat>화면 슬라이드 쇼(4:3)</PresentationFormat>
  <Paragraphs>142</Paragraphs>
  <Slides>26</Slides>
  <Notes>25</Notes>
  <HiddenSlides>1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27" baseType="lpstr">
      <vt:lpstr>광장</vt:lpstr>
      <vt:lpstr>용해 평형</vt:lpstr>
      <vt:lpstr>용해 현상</vt:lpstr>
      <vt:lpstr>용해 엔탈피(△H용해)</vt:lpstr>
      <vt:lpstr>용해 엔탈피(△H용해)</vt:lpstr>
      <vt:lpstr>용해 과정의 엔트로피 변화(△S용해)</vt:lpstr>
      <vt:lpstr>용해 과정의 자유에너지 변화(△G용해)</vt:lpstr>
      <vt:lpstr>NaCl 용해과정에서의 △H, △S, △G</vt:lpstr>
      <vt:lpstr>용해 평형</vt:lpstr>
      <vt:lpstr>용해 평형</vt:lpstr>
      <vt:lpstr>용액의 종류</vt:lpstr>
      <vt:lpstr>용해도</vt:lpstr>
      <vt:lpstr>고체의 용해도</vt:lpstr>
      <vt:lpstr>고체의 용해도</vt:lpstr>
      <vt:lpstr>슬라이드 14</vt:lpstr>
      <vt:lpstr>기체의 용해도</vt:lpstr>
      <vt:lpstr>기체의 용해도</vt:lpstr>
      <vt:lpstr>기체의 용해도</vt:lpstr>
      <vt:lpstr>기체의 용해도</vt:lpstr>
      <vt:lpstr>기체의 용해도</vt:lpstr>
      <vt:lpstr>기체의 용해도</vt:lpstr>
      <vt:lpstr>기체의 용해도</vt:lpstr>
      <vt:lpstr>기체의 용해도에 영향을 미치는 요인</vt:lpstr>
      <vt:lpstr>2015 6월 평가원</vt:lpstr>
      <vt:lpstr>2014 10월 전국연합학력평가</vt:lpstr>
      <vt:lpstr>슬라이드 25</vt:lpstr>
      <vt:lpstr>가나다라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한범준</dc:creator>
  <cp:lastModifiedBy>BJ</cp:lastModifiedBy>
  <cp:revision>1040</cp:revision>
  <cp:lastPrinted>2017-05-27T02:21:35Z</cp:lastPrinted>
  <dcterms:created xsi:type="dcterms:W3CDTF">2013-03-05T02:18:42Z</dcterms:created>
  <dcterms:modified xsi:type="dcterms:W3CDTF">2018-02-09T03:59:38Z</dcterms:modified>
</cp:coreProperties>
</file>