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18"/>
  </p:notesMasterIdLst>
  <p:sldIdLst>
    <p:sldId id="358" r:id="rId2"/>
    <p:sldId id="346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9" r:id="rId11"/>
    <p:sldId id="355" r:id="rId12"/>
    <p:sldId id="357" r:id="rId13"/>
    <p:sldId id="356" r:id="rId14"/>
    <p:sldId id="360" r:id="rId15"/>
    <p:sldId id="338" r:id="rId16"/>
    <p:sldId id="330" r:id="rId1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ABE3"/>
    <a:srgbClr val="DDE6B8"/>
    <a:srgbClr val="B4C763"/>
    <a:srgbClr val="409EC4"/>
    <a:srgbClr val="33C1AD"/>
    <a:srgbClr val="57D3C1"/>
    <a:srgbClr val="90C9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6" autoAdjust="0"/>
    <p:restoredTop sz="71991" autoAdjust="0"/>
  </p:normalViewPr>
  <p:slideViewPr>
    <p:cSldViewPr>
      <p:cViewPr>
        <p:scale>
          <a:sx n="125" d="100"/>
          <a:sy n="125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fld id="{F976CCFE-F6C5-4B1F-A2D1-76591D85DE7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27789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1642370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563523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936446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936446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936446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950991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71708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8727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25234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936446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936446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936446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936446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93644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783D61-3C99-403C-A9D7-80686AEF5235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E2AF9-4BAA-4997-8F7C-9C0F567C409E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F29CA-C8BA-4BAF-840C-7DB547F8A940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22AB8-455E-4179-A22A-F6399C289168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1CF87-21E1-427B-98BE-6651AE66752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5A3E8D-9239-48A8-9079-CCD1689BA475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F24F9-1BD6-4D09-B594-C45458E6D0C3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14E684-2DCD-40D8-88B2-A6D2433697A1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DDD81-FA67-4F50-BA3F-8FE58E6CE41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736E5A-FD4C-4711-9B39-66EA563A497B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C6055F-83E7-4CE1-B6E6-66EEA056B2B1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A21D22-81D6-4255-9AF4-CFA547924B08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dt="0"/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2564954"/>
            <a:ext cx="8784976" cy="1008062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6700" dirty="0" smtClean="0">
                <a:ea typeface="굴림" charset="-127"/>
              </a:rPr>
              <a:t>반응 경로와 반응열</a:t>
            </a:r>
            <a:endParaRPr lang="ko-KR" altLang="en-US" sz="6700" dirty="0">
              <a:ea typeface="굴림" charset="-127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989101"/>
            <a:ext cx="4464050" cy="360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1800" dirty="0" smtClean="0">
                <a:ea typeface="굴림" charset="-127"/>
              </a:rPr>
              <a:t>p. 89 ~ 92</a:t>
            </a:r>
            <a:endParaRPr lang="en-US" altLang="ko-KR" sz="1800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err="1" smtClean="0">
                <a:ea typeface="굴림" charset="-127"/>
              </a:rPr>
              <a:t>헤스</a:t>
            </a:r>
            <a:r>
              <a:rPr lang="ko-KR" altLang="en-US" dirty="0" smtClean="0">
                <a:ea typeface="굴림" charset="-127"/>
              </a:rPr>
              <a:t> 법칙의 유용성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/>
          <a:srcRect l="20001" t="50592" r="18249" b="20371"/>
          <a:stretch/>
        </p:blipFill>
        <p:spPr>
          <a:xfrm>
            <a:off x="0" y="1550988"/>
            <a:ext cx="9092606" cy="24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365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ea typeface="굴림" charset="-127"/>
              </a:rPr>
              <a:t>헤스</a:t>
            </a:r>
            <a:r>
              <a:rPr lang="ko-KR" altLang="en-US" dirty="0" smtClean="0">
                <a:ea typeface="굴림" charset="-127"/>
              </a:rPr>
              <a:t> 법칙의 유용성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ko-KR" kern="0" dirty="0" smtClean="0">
                <a:ea typeface="굴림" charset="-127"/>
              </a:rPr>
              <a:t>2. </a:t>
            </a:r>
            <a:r>
              <a:rPr lang="ko-KR" altLang="en-US" kern="0" dirty="0" err="1" smtClean="0">
                <a:ea typeface="굴림" charset="-127"/>
              </a:rPr>
              <a:t>헤스</a:t>
            </a:r>
            <a:r>
              <a:rPr lang="ko-KR" altLang="en-US" kern="0" dirty="0" smtClean="0">
                <a:ea typeface="굴림" charset="-127"/>
              </a:rPr>
              <a:t> 법칙을 이용하면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반응물과 생성물의 표준 생성 </a:t>
            </a:r>
            <a:r>
              <a:rPr lang="ko-KR" altLang="en-US" kern="0" dirty="0" err="1" smtClean="0">
                <a:solidFill>
                  <a:srgbClr val="FF0000"/>
                </a:solidFill>
                <a:ea typeface="굴림" charset="-127"/>
              </a:rPr>
              <a:t>엔탈피로부터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 어떤 반응의 표준 반응 </a:t>
            </a:r>
            <a:r>
              <a:rPr lang="ko-KR" altLang="en-US" kern="0" dirty="0" err="1" smtClean="0">
                <a:solidFill>
                  <a:srgbClr val="FF0000"/>
                </a:solidFill>
                <a:ea typeface="굴림" charset="-127"/>
              </a:rPr>
              <a:t>엔탈피를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 구할</a:t>
            </a:r>
            <a:r>
              <a:rPr lang="ko-KR" altLang="en-US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수</a:t>
            </a:r>
            <a:r>
              <a:rPr lang="ko-KR" altLang="en-US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있다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. </a:t>
            </a:r>
            <a:endParaRPr lang="en-US" altLang="ko-KR" kern="0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907704" y="3126256"/>
            <a:ext cx="5544616" cy="309634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492206" y="3126256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엔</a:t>
            </a:r>
            <a:endParaRPr lang="en-US" altLang="ko-KR" dirty="0" smtClean="0"/>
          </a:p>
          <a:p>
            <a:r>
              <a:rPr lang="ko-KR" altLang="en-US" dirty="0" smtClean="0"/>
              <a:t>탈</a:t>
            </a:r>
            <a:endParaRPr lang="en-US" altLang="ko-KR" dirty="0" smtClean="0"/>
          </a:p>
          <a:p>
            <a:r>
              <a:rPr lang="ko-KR" altLang="en-US" dirty="0" smtClean="0"/>
              <a:t>피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80112" y="622260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반응의 진행 방향</a:t>
            </a:r>
            <a:endParaRPr lang="ko-KR" altLang="en-US" dirty="0"/>
          </a:p>
        </p:txBody>
      </p:sp>
      <p:cxnSp>
        <p:nvCxnSpPr>
          <p:cNvPr id="18" name="직선 연결선 17"/>
          <p:cNvCxnSpPr/>
          <p:nvPr/>
        </p:nvCxnSpPr>
        <p:spPr>
          <a:xfrm>
            <a:off x="1907704" y="4901164"/>
            <a:ext cx="3019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4343400" y="3767935"/>
            <a:ext cx="31320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16216" y="342105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solidFill>
                  <a:srgbClr val="0070C0"/>
                </a:solidFill>
              </a:rPr>
              <a:t>생성물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73756" y="454731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</a:rPr>
              <a:t>반응물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1" name="아래쪽 화살표 40"/>
          <p:cNvSpPr/>
          <p:nvPr/>
        </p:nvSpPr>
        <p:spPr>
          <a:xfrm flipV="1">
            <a:off x="4469512" y="3784600"/>
            <a:ext cx="285368" cy="11105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2773" name="_x93555416" descr="DRW00004c547d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34368"/>
            <a:ext cx="551658" cy="281185"/>
          </a:xfrm>
          <a:prstGeom prst="rect">
            <a:avLst/>
          </a:prstGeom>
          <a:noFill/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2837304" y="3777673"/>
            <a:ext cx="4568384" cy="1984952"/>
            <a:chOff x="2837304" y="3777673"/>
            <a:chExt cx="4568384" cy="1984952"/>
          </a:xfrm>
        </p:grpSpPr>
        <p:sp>
          <p:nvSpPr>
            <p:cNvPr id="42" name="아래쪽 화살표 41"/>
            <p:cNvSpPr/>
            <p:nvPr/>
          </p:nvSpPr>
          <p:spPr>
            <a:xfrm flipV="1">
              <a:off x="2837304" y="4900613"/>
              <a:ext cx="285368" cy="86201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아래쪽 화살표 42"/>
            <p:cNvSpPr/>
            <p:nvPr/>
          </p:nvSpPr>
          <p:spPr>
            <a:xfrm flipV="1">
              <a:off x="5652120" y="3777673"/>
              <a:ext cx="285368" cy="1984952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2775" name="_x93555496" descr="DRW00004c547dca"/>
            <p:cNvPicPr>
              <a:picLocks noChangeAspect="1" noChangeArrowheads="1"/>
            </p:cNvPicPr>
            <p:nvPr/>
          </p:nvPicPr>
          <p:blipFill>
            <a:blip r:embed="rId4" cstate="print"/>
            <a:srcRect r="4112"/>
            <a:stretch>
              <a:fillRect/>
            </a:stretch>
          </p:blipFill>
          <p:spPr bwMode="auto">
            <a:xfrm>
              <a:off x="5886648" y="5244259"/>
              <a:ext cx="1519040" cy="311199"/>
            </a:xfrm>
            <a:prstGeom prst="rect">
              <a:avLst/>
            </a:prstGeom>
            <a:noFill/>
          </p:spPr>
        </p:pic>
        <p:pic>
          <p:nvPicPr>
            <p:cNvPr id="32777" name="_x93556456" descr="DRW00004c547dd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59832" y="5216770"/>
              <a:ext cx="1642889" cy="322733"/>
            </a:xfrm>
            <a:prstGeom prst="rect">
              <a:avLst/>
            </a:prstGeom>
            <a:noFill/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2730609" y="2551130"/>
                <a:ext cx="55936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ko-KR" sz="28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ko-K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ko-KR" sz="2800" i="1" baseline="30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ko-KR" sz="2800" baseline="-25000" dirty="0" smtClean="0">
                    <a:solidFill>
                      <a:schemeClr val="tx1"/>
                    </a:solidFill>
                  </a:rPr>
                  <a:t>f </a:t>
                </a:r>
                <a:r>
                  <a:rPr lang="en-US" altLang="ko-KR" sz="2800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2800" dirty="0" smtClean="0">
                    <a:solidFill>
                      <a:schemeClr val="tx1"/>
                    </a:solidFill>
                  </a:rPr>
                  <a:t>생성물</a:t>
                </a:r>
                <a:r>
                  <a:rPr lang="en-US" altLang="ko-KR" sz="2800" dirty="0" smtClean="0">
                    <a:solidFill>
                      <a:schemeClr val="tx1"/>
                    </a:solidFill>
                  </a:rPr>
                  <a:t>) - </a:t>
                </a:r>
                <a14:m>
                  <m:oMath xmlns:m="http://schemas.openxmlformats.org/officeDocument/2006/math">
                    <m:r>
                      <a:rPr lang="ko-KR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ko-KR" sz="2800" i="1" baseline="30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ko-KR" sz="2800" baseline="-25000" dirty="0">
                    <a:solidFill>
                      <a:schemeClr val="tx1"/>
                    </a:solidFill>
                  </a:rPr>
                  <a:t>f </a:t>
                </a:r>
                <a:r>
                  <a:rPr lang="en-US" altLang="ko-KR" sz="2800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2800" dirty="0" smtClean="0">
                    <a:solidFill>
                      <a:schemeClr val="tx1"/>
                    </a:solidFill>
                  </a:rPr>
                  <a:t>반응물</a:t>
                </a:r>
                <a:r>
                  <a:rPr lang="en-US" altLang="ko-KR" sz="2800" dirty="0">
                    <a:solidFill>
                      <a:schemeClr val="tx1"/>
                    </a:solidFill>
                  </a:rPr>
                  <a:t>) </a:t>
                </a:r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609" y="2551130"/>
                <a:ext cx="5593647" cy="430887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t="-25352" r="-2832" b="-507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"/>
          <p:cNvGrpSpPr/>
          <p:nvPr/>
        </p:nvGrpSpPr>
        <p:grpSpPr>
          <a:xfrm>
            <a:off x="1905000" y="5748347"/>
            <a:ext cx="5577840" cy="369332"/>
            <a:chOff x="1905000" y="5748347"/>
            <a:chExt cx="5577840" cy="369332"/>
          </a:xfrm>
        </p:grpSpPr>
        <p:sp>
          <p:nvSpPr>
            <p:cNvPr id="50" name="TextBox 49"/>
            <p:cNvSpPr txBox="1"/>
            <p:nvPr/>
          </p:nvSpPr>
          <p:spPr>
            <a:xfrm>
              <a:off x="2872383" y="5748347"/>
              <a:ext cx="3877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solidFill>
                    <a:srgbClr val="0070C0"/>
                  </a:solidFill>
                </a:rPr>
                <a:t>성분원소의 가장 안정한 </a:t>
              </a:r>
              <a:r>
                <a:rPr lang="ko-KR" altLang="en-US" dirty="0" err="1" smtClean="0">
                  <a:solidFill>
                    <a:srgbClr val="0070C0"/>
                  </a:solidFill>
                </a:rPr>
                <a:t>홑원소</a:t>
              </a:r>
              <a:r>
                <a:rPr lang="ko-KR" altLang="en-US" dirty="0" smtClean="0">
                  <a:solidFill>
                    <a:srgbClr val="0070C0"/>
                  </a:solidFill>
                </a:rPr>
                <a:t> 물질</a:t>
              </a:r>
              <a:endParaRPr lang="ko-KR" alt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1905000" y="5755528"/>
              <a:ext cx="557784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53729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ea typeface="굴림" charset="-127"/>
              </a:rPr>
              <a:t>헤스</a:t>
            </a:r>
            <a:r>
              <a:rPr lang="ko-KR" altLang="en-US" dirty="0" smtClean="0">
                <a:ea typeface="굴림" charset="-127"/>
              </a:rPr>
              <a:t> 법칙의 유용성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19094" t="41733" r="21146" b="46264"/>
          <a:stretch>
            <a:fillRect/>
          </a:stretch>
        </p:blipFill>
        <p:spPr bwMode="auto">
          <a:xfrm>
            <a:off x="0" y="3140968"/>
            <a:ext cx="9144000" cy="103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9094" t="60633" r="39957" b="34468"/>
          <a:stretch>
            <a:fillRect/>
          </a:stretch>
        </p:blipFill>
        <p:spPr bwMode="auto">
          <a:xfrm>
            <a:off x="812254" y="2168729"/>
            <a:ext cx="74888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19094" t="65809" r="28545" b="23736"/>
          <a:stretch>
            <a:fillRect/>
          </a:stretch>
        </p:blipFill>
        <p:spPr bwMode="auto">
          <a:xfrm>
            <a:off x="670645" y="4678685"/>
            <a:ext cx="8011886" cy="89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729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ea typeface="굴림" charset="-127"/>
              </a:rPr>
              <a:t>헤스</a:t>
            </a:r>
            <a:r>
              <a:rPr lang="ko-KR" altLang="en-US" dirty="0" smtClean="0">
                <a:ea typeface="굴림" charset="-127"/>
              </a:rPr>
              <a:t> 법칙의 유용성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2770" name="Picture 2" descr="F:\화학2 참고자료\화학2(천재)CD\고등학교 화학II CD1\E-Book\Data\Add\그림자료\2단원\down\09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424936" cy="4491392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3729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ea typeface="굴림" charset="-127"/>
              </a:rPr>
              <a:t>헤스</a:t>
            </a:r>
            <a:r>
              <a:rPr lang="ko-KR" altLang="en-US" dirty="0" smtClean="0">
                <a:ea typeface="굴림" charset="-127"/>
              </a:rPr>
              <a:t> 법칙의 유용성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/>
          <a:srcRect l="16000" t="52889" r="18375" b="22222"/>
          <a:stretch/>
        </p:blipFill>
        <p:spPr>
          <a:xfrm>
            <a:off x="-1" y="1535758"/>
            <a:ext cx="9072813" cy="193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787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WordArt 6"/>
          <p:cNvSpPr>
            <a:spLocks noChangeArrowheads="1" noChangeShapeType="1" noTextEdit="1"/>
          </p:cNvSpPr>
          <p:nvPr/>
        </p:nvSpPr>
        <p:spPr bwMode="gray">
          <a:xfrm>
            <a:off x="4787900" y="3141663"/>
            <a:ext cx="4103688" cy="576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7184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2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>
                <a:ea typeface="굴림" charset="-127"/>
              </a:rPr>
              <a:t>가나다라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err="1" smtClean="0">
                <a:ea typeface="굴림" charset="-127"/>
              </a:rPr>
              <a:t>가나다라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가나다라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err="1" smtClean="0">
                <a:ea typeface="굴림" charset="-127"/>
              </a:rPr>
              <a:t>여러가지</a:t>
            </a:r>
            <a:r>
              <a:rPr lang="ko-KR" altLang="en-US" dirty="0" smtClean="0">
                <a:ea typeface="굴림" charset="-127"/>
              </a:rPr>
              <a:t> 경로의 화학반응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ko-KR" altLang="en-US" kern="0" dirty="0" smtClean="0">
                <a:ea typeface="굴림" charset="-127"/>
              </a:rPr>
              <a:t> 이산화탄소의 생성 반응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pic>
        <p:nvPicPr>
          <p:cNvPr id="1033" name="_x89924976" descr="DRW000024ac37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899" y="2231535"/>
            <a:ext cx="3405543" cy="41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_x90745600" descr="DRW000024ac370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900" y="2852756"/>
            <a:ext cx="4761028" cy="41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gray">
          <a:xfrm>
            <a:off x="420688" y="3842495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ko-KR" altLang="en-US" kern="0" smtClean="0">
                <a:ea typeface="굴림" charset="-127"/>
              </a:rPr>
              <a:t> 암모니아의 합성 반응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960899" y="42697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7" name="_x90816672" descr="DRW000024ac371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899" y="4616090"/>
            <a:ext cx="4923334" cy="39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_x90815232" descr="DRW000024ac37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772" y="5254673"/>
            <a:ext cx="7713786" cy="39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671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07818" y="4751834"/>
            <a:ext cx="6312263" cy="221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smtClean="0">
                <a:ea typeface="굴림" charset="-127"/>
              </a:rPr>
              <a:t>중화반응에서 반응 경로에 따른 반응열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0893" y="1484785"/>
            <a:ext cx="3882330" cy="310787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477" y="1484784"/>
            <a:ext cx="3922561" cy="3097817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gray">
          <a:xfrm>
            <a:off x="4644008" y="4602880"/>
            <a:ext cx="439248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457200" lvl="1" indent="0" algn="ctr">
              <a:buNone/>
            </a:pP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&lt;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경로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2&gt;</a:t>
            </a:r>
          </a:p>
          <a:p>
            <a:pPr marL="457200" lvl="1" indent="0" algn="ctr">
              <a:buNone/>
            </a:pPr>
            <a:r>
              <a:rPr lang="en-US" altLang="ko-KR" kern="0" dirty="0" err="1" smtClean="0">
                <a:solidFill>
                  <a:schemeClr val="accent4"/>
                </a:solidFill>
                <a:ea typeface="굴림" charset="-127"/>
              </a:rPr>
              <a:t>NaOH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(s)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를 </a:t>
            </a:r>
            <a:r>
              <a:rPr lang="en-US" altLang="ko-KR" kern="0" dirty="0" err="1" smtClean="0">
                <a:solidFill>
                  <a:schemeClr val="accent4"/>
                </a:solidFill>
                <a:ea typeface="굴림" charset="-127"/>
              </a:rPr>
              <a:t>HCl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(</a:t>
            </a:r>
            <a:r>
              <a:rPr lang="en-US" altLang="ko-KR" kern="0" dirty="0" err="1" smtClean="0">
                <a:solidFill>
                  <a:schemeClr val="accent4"/>
                </a:solidFill>
                <a:ea typeface="굴림" charset="-127"/>
              </a:rPr>
              <a:t>aq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)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에 넣음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gray">
          <a:xfrm>
            <a:off x="-341909" y="4602880"/>
            <a:ext cx="5263186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457200" lvl="1" indent="0" algn="ctr">
              <a:buNone/>
            </a:pP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&lt;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경로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1&gt;</a:t>
            </a:r>
          </a:p>
          <a:p>
            <a:pPr marL="457200" lvl="1" indent="0">
              <a:buNone/>
            </a:pPr>
            <a:r>
              <a:rPr lang="en-US" altLang="ko-KR" kern="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en-US" altLang="ko-KR" kern="0" dirty="0" err="1" smtClean="0">
                <a:solidFill>
                  <a:schemeClr val="accent4"/>
                </a:solidFill>
                <a:ea typeface="굴림" charset="-127"/>
              </a:rPr>
              <a:t>NaOH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(s)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를 물에 녹여 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  </a:t>
            </a:r>
            <a:r>
              <a:rPr lang="en-US" altLang="ko-KR" kern="0" dirty="0" err="1" smtClean="0">
                <a:solidFill>
                  <a:schemeClr val="accent4"/>
                </a:solidFill>
                <a:ea typeface="굴림" charset="-127"/>
              </a:rPr>
              <a:t>NaOH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(</a:t>
            </a:r>
            <a:r>
              <a:rPr lang="en-US" altLang="ko-KR" kern="0" dirty="0" err="1" smtClean="0">
                <a:solidFill>
                  <a:schemeClr val="accent4"/>
                </a:solidFill>
                <a:ea typeface="굴림" charset="-127"/>
              </a:rPr>
              <a:t>aq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)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만듦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ko-KR" altLang="ko-KR" kern="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굴림" charset="-127"/>
              </a:rPr>
              <a:t>②</a:t>
            </a:r>
            <a:r>
              <a:rPr lang="en-US" altLang="ko-KR" kern="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굴림" charset="-127"/>
              </a:rPr>
              <a:t> </a:t>
            </a:r>
            <a:r>
              <a:rPr lang="en-US" altLang="ko-KR" kern="0" dirty="0" err="1" smtClean="0">
                <a:solidFill>
                  <a:schemeClr val="accent4"/>
                </a:solidFill>
                <a:latin typeface="맑은 고딕" panose="020B0503020000020004" pitchFamily="50" charset="-127"/>
                <a:ea typeface="굴림" charset="-127"/>
              </a:rPr>
              <a:t>NaOH</a:t>
            </a:r>
            <a:r>
              <a:rPr lang="en-US" altLang="ko-KR" kern="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굴림" charset="-127"/>
              </a:rPr>
              <a:t>(</a:t>
            </a:r>
            <a:r>
              <a:rPr lang="en-US" altLang="ko-KR" kern="0" dirty="0" err="1" smtClean="0">
                <a:solidFill>
                  <a:schemeClr val="accent4"/>
                </a:solidFill>
                <a:latin typeface="맑은 고딕" panose="020B0503020000020004" pitchFamily="50" charset="-127"/>
                <a:ea typeface="굴림" charset="-127"/>
              </a:rPr>
              <a:t>aq</a:t>
            </a:r>
            <a:r>
              <a:rPr lang="en-US" altLang="ko-KR" kern="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굴림" charset="-127"/>
              </a:rPr>
              <a:t>)</a:t>
            </a:r>
            <a:r>
              <a:rPr lang="ko-KR" altLang="en-US" kern="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굴림" charset="-127"/>
              </a:rPr>
              <a:t>에 </a:t>
            </a:r>
            <a:r>
              <a:rPr lang="en-US" altLang="ko-KR" kern="0" dirty="0" err="1" smtClean="0">
                <a:solidFill>
                  <a:schemeClr val="accent4"/>
                </a:solidFill>
                <a:latin typeface="맑은 고딕" panose="020B0503020000020004" pitchFamily="50" charset="-127"/>
                <a:ea typeface="굴림" charset="-127"/>
              </a:rPr>
              <a:t>HCl</a:t>
            </a:r>
            <a:r>
              <a:rPr lang="en-US" altLang="ko-KR" kern="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굴림" charset="-127"/>
              </a:rPr>
              <a:t>(</a:t>
            </a:r>
            <a:r>
              <a:rPr lang="en-US" altLang="ko-KR" kern="0" dirty="0" err="1" smtClean="0">
                <a:solidFill>
                  <a:schemeClr val="accent4"/>
                </a:solidFill>
                <a:latin typeface="맑은 고딕" panose="020B0503020000020004" pitchFamily="50" charset="-127"/>
                <a:ea typeface="굴림" charset="-127"/>
              </a:rPr>
              <a:t>aq</a:t>
            </a:r>
            <a:r>
              <a:rPr lang="en-US" altLang="ko-KR" kern="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굴림" charset="-127"/>
              </a:rPr>
              <a:t>)</a:t>
            </a:r>
            <a:r>
              <a:rPr lang="ko-KR" altLang="en-US" kern="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굴림" charset="-127"/>
              </a:rPr>
              <a:t>를</a:t>
            </a:r>
            <a:r>
              <a:rPr lang="en-US" altLang="ko-KR" kern="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굴림" charset="-127"/>
              </a:rPr>
              <a:t>넣음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marL="457200" lvl="1" indent="0" algn="ctr">
              <a:buNone/>
            </a:pP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67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smtClean="0">
                <a:ea typeface="굴림" charset="-127"/>
              </a:rPr>
              <a:t>중화반응에서 반응 경로에 따른 반응열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ko-KR" altLang="en-US" kern="0" dirty="0" smtClean="0">
                <a:ea typeface="굴림" charset="-127"/>
              </a:rPr>
              <a:t> 경로 </a:t>
            </a:r>
            <a:r>
              <a:rPr lang="en-US" altLang="ko-KR" kern="0" dirty="0" smtClean="0">
                <a:ea typeface="굴림" charset="-127"/>
              </a:rPr>
              <a:t>1</a:t>
            </a:r>
          </a:p>
          <a:p>
            <a:pPr marL="0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pic>
        <p:nvPicPr>
          <p:cNvPr id="2051" name="_x90815312" descr="DRW000024ac37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9480"/>
            <a:ext cx="71247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gray">
          <a:xfrm>
            <a:off x="420688" y="3368526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ko-KR" altLang="en-US" kern="0" dirty="0" smtClean="0">
                <a:ea typeface="굴림" charset="-127"/>
              </a:rPr>
              <a:t> 경로 </a:t>
            </a:r>
            <a:r>
              <a:rPr lang="en-US" altLang="ko-KR" kern="0" dirty="0" smtClean="0">
                <a:ea typeface="굴림" charset="-127"/>
              </a:rPr>
              <a:t>2</a:t>
            </a:r>
          </a:p>
          <a:p>
            <a:pPr marL="0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1979712" y="4725144"/>
            <a:ext cx="4968552" cy="1080120"/>
            <a:chOff x="1979712" y="4725144"/>
            <a:chExt cx="4968552" cy="1080120"/>
          </a:xfrm>
        </p:grpSpPr>
        <p:sp>
          <p:nvSpPr>
            <p:cNvPr id="10" name="직사각형 9"/>
            <p:cNvSpPr/>
            <p:nvPr/>
          </p:nvSpPr>
          <p:spPr>
            <a:xfrm>
              <a:off x="1979712" y="4725144"/>
              <a:ext cx="4968552" cy="10801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55" name="_x90815872" descr="DRW000024ac374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473" y="5039808"/>
              <a:ext cx="3853734" cy="51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1" name="_x83340976" descr="DRW000022a004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999" y="2139950"/>
            <a:ext cx="4508501" cy="38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5" name="_x83340896" descr="DRW000022a0047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257" y="3937496"/>
            <a:ext cx="7309483" cy="3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013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ea typeface="굴림" charset="-127"/>
              </a:rPr>
              <a:t>헤스</a:t>
            </a:r>
            <a:r>
              <a:rPr lang="ko-KR" altLang="en-US" dirty="0" smtClean="0">
                <a:ea typeface="굴림" charset="-127"/>
              </a:rPr>
              <a:t> 법칙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smtClean="0">
                <a:ea typeface="굴림" charset="-127"/>
              </a:rPr>
              <a:t>총 열량 불변 법칙</a:t>
            </a:r>
            <a:r>
              <a:rPr lang="en-US" altLang="ko-KR" dirty="0" smtClean="0">
                <a:ea typeface="굴림" charset="-127"/>
              </a:rPr>
              <a:t>)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반응이 일어날 때 반응물의 종류와 상태</a:t>
            </a:r>
            <a:r>
              <a:rPr lang="en-US" altLang="ko-KR" kern="0" dirty="0" smtClean="0">
                <a:ea typeface="굴림" charset="-127"/>
              </a:rPr>
              <a:t>, </a:t>
            </a:r>
            <a:r>
              <a:rPr lang="ko-KR" altLang="en-US" kern="0" dirty="0" smtClean="0">
                <a:ea typeface="굴림" charset="-127"/>
              </a:rPr>
              <a:t>생성물의</a:t>
            </a:r>
            <a:endParaRPr lang="en-US" altLang="ko-KR" kern="0" dirty="0" smtClean="0">
              <a:ea typeface="굴림" charset="-127"/>
            </a:endParaRPr>
          </a:p>
          <a:p>
            <a:pPr marL="0" indent="0">
              <a:buNone/>
            </a:pPr>
            <a:r>
              <a:rPr lang="en-US" altLang="ko-KR" kern="0" dirty="0">
                <a:ea typeface="굴림" charset="-127"/>
              </a:rPr>
              <a:t> </a:t>
            </a:r>
            <a:r>
              <a:rPr lang="en-US" altLang="ko-KR" kern="0" dirty="0" smtClean="0">
                <a:ea typeface="굴림" charset="-127"/>
              </a:rPr>
              <a:t>   </a:t>
            </a:r>
            <a:r>
              <a:rPr lang="ko-KR" altLang="en-US" kern="0" dirty="0" smtClean="0">
                <a:ea typeface="굴림" charset="-127"/>
              </a:rPr>
              <a:t>종류와 상태가 같으면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반응 경로에 관계없이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  <a:p>
            <a:pPr marL="0" indent="0">
              <a:buNone/>
            </a:pPr>
            <a:r>
              <a:rPr lang="en-US" altLang="ko-KR" kern="0" dirty="0">
                <a:solidFill>
                  <a:srgbClr val="FF0000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 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 반응열의 총합은 항상 일정</a:t>
            </a:r>
            <a:r>
              <a:rPr lang="ko-KR" altLang="en-US" kern="0" dirty="0" smtClean="0">
                <a:ea typeface="굴림" charset="-127"/>
              </a:rPr>
              <a:t>하다</a:t>
            </a:r>
            <a:r>
              <a:rPr lang="en-US" altLang="ko-KR" kern="0" dirty="0" smtClean="0">
                <a:ea typeface="굴림" charset="-127"/>
              </a:rPr>
              <a:t>.</a:t>
            </a:r>
          </a:p>
          <a:p>
            <a:pPr marL="0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3729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ea typeface="굴림" charset="-127"/>
              </a:rPr>
              <a:t>헤스</a:t>
            </a:r>
            <a:r>
              <a:rPr lang="ko-KR" altLang="en-US" dirty="0" smtClean="0">
                <a:ea typeface="굴림" charset="-127"/>
              </a:rPr>
              <a:t> 법칙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smtClean="0">
                <a:ea typeface="굴림" charset="-127"/>
              </a:rPr>
              <a:t>총 열량 불변 법칙</a:t>
            </a:r>
            <a:r>
              <a:rPr lang="en-US" altLang="ko-KR" dirty="0" smtClean="0">
                <a:ea typeface="굴림" charset="-127"/>
              </a:rPr>
              <a:t>)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err="1" smtClean="0">
                <a:ea typeface="굴림" charset="-127"/>
              </a:rPr>
              <a:t>염화칼슘</a:t>
            </a:r>
            <a:r>
              <a:rPr lang="ko-KR" altLang="en-US" kern="0" dirty="0" smtClean="0">
                <a:ea typeface="굴림" charset="-127"/>
              </a:rPr>
              <a:t> 수용액을 생성하는 반응</a:t>
            </a:r>
            <a:endParaRPr lang="en-US" altLang="ko-KR" kern="0" dirty="0" smtClean="0">
              <a:ea typeface="굴림" charset="-127"/>
            </a:endParaRPr>
          </a:p>
          <a:p>
            <a:pPr marL="0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 descr="F:\화학2 참고자료\화학2(천재)CD\고등학교 화학II CD1\E-Book\Data\Add\그림자료\2단원\down\09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708920"/>
            <a:ext cx="9170747" cy="414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729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ea typeface="굴림" charset="-127"/>
              </a:rPr>
              <a:t>헤스</a:t>
            </a:r>
            <a:r>
              <a:rPr lang="ko-KR" altLang="en-US" dirty="0" smtClean="0">
                <a:ea typeface="굴림" charset="-127"/>
              </a:rPr>
              <a:t> 법칙의 유용성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ko-KR" kern="0" dirty="0" smtClean="0">
                <a:ea typeface="굴림" charset="-127"/>
              </a:rPr>
              <a:t>1. </a:t>
            </a:r>
            <a:r>
              <a:rPr lang="ko-KR" altLang="en-US" kern="0" dirty="0" err="1" smtClean="0">
                <a:ea typeface="굴림" charset="-127"/>
              </a:rPr>
              <a:t>헤스</a:t>
            </a:r>
            <a:r>
              <a:rPr lang="ko-KR" altLang="en-US" kern="0" dirty="0" smtClean="0">
                <a:ea typeface="굴림" charset="-127"/>
              </a:rPr>
              <a:t> 법칙을 이용하면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실험적으로 구하기 어려운 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  <a:p>
            <a:pPr>
              <a:buNone/>
            </a:pP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   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반응열의 계산</a:t>
            </a:r>
            <a:r>
              <a:rPr lang="ko-KR" altLang="en-US" kern="0" dirty="0" smtClean="0">
                <a:ea typeface="굴림" charset="-127"/>
              </a:rPr>
              <a:t>이 가능하다</a:t>
            </a:r>
            <a:r>
              <a:rPr lang="en-US" altLang="ko-KR" kern="0" dirty="0" smtClean="0">
                <a:ea typeface="굴림" charset="-127"/>
              </a:rPr>
              <a:t>.</a:t>
            </a:r>
          </a:p>
          <a:p>
            <a:pPr marL="0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 descr="헤스 법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24944"/>
            <a:ext cx="6048672" cy="3755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729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721668" y="1484784"/>
            <a:ext cx="7560840" cy="18722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err="1" smtClean="0">
                <a:ea typeface="굴림" charset="-127"/>
              </a:rPr>
              <a:t>헤스</a:t>
            </a:r>
            <a:r>
              <a:rPr lang="ko-KR" altLang="en-US" dirty="0" smtClean="0">
                <a:ea typeface="굴림" charset="-127"/>
              </a:rPr>
              <a:t> 법칙의 유용성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28937" t="42433" r="25782" b="38667"/>
          <a:stretch>
            <a:fillRect/>
          </a:stretch>
        </p:blipFill>
        <p:spPr bwMode="auto">
          <a:xfrm>
            <a:off x="755576" y="1556792"/>
            <a:ext cx="7488832" cy="175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701" name="_x93553256" descr="DRW00004c547d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221088"/>
            <a:ext cx="6518275" cy="831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729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err="1" smtClean="0">
                <a:ea typeface="굴림" charset="-127"/>
              </a:rPr>
              <a:t>헤스</a:t>
            </a:r>
            <a:r>
              <a:rPr lang="ko-KR" altLang="en-US" dirty="0" smtClean="0">
                <a:ea typeface="굴림" charset="-127"/>
              </a:rPr>
              <a:t> 법칙의 유용성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6" name="Picture 2" descr="F:\화학2 참고자료\화학2(천재)CD\고등학교 화학II CD1\E-Book\Data\Add\그림자료\2단원\down\09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6" y="1556792"/>
            <a:ext cx="9066724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729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3467</TotalTime>
  <Words>208</Words>
  <Application>Microsoft Office PowerPoint</Application>
  <PresentationFormat>화면 슬라이드 쇼(4:3)</PresentationFormat>
  <Paragraphs>65</Paragraphs>
  <Slides>16</Slides>
  <Notes>16</Notes>
  <HiddenSlides>1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광장</vt:lpstr>
      <vt:lpstr>반응 경로와 반응열</vt:lpstr>
      <vt:lpstr>여러가지 경로의 화학반응</vt:lpstr>
      <vt:lpstr>중화반응에서 반응 경로에 따른 반응열</vt:lpstr>
      <vt:lpstr>중화반응에서 반응 경로에 따른 반응열</vt:lpstr>
      <vt:lpstr>헤스 법칙(총 열량 불변 법칙)</vt:lpstr>
      <vt:lpstr>헤스 법칙(총 열량 불변 법칙)</vt:lpstr>
      <vt:lpstr>헤스 법칙의 유용성</vt:lpstr>
      <vt:lpstr>헤스 법칙의 유용성</vt:lpstr>
      <vt:lpstr>헤스 법칙의 유용성</vt:lpstr>
      <vt:lpstr>헤스 법칙의 유용성</vt:lpstr>
      <vt:lpstr>헤스 법칙의 유용성</vt:lpstr>
      <vt:lpstr>헤스 법칙의 유용성</vt:lpstr>
      <vt:lpstr>헤스 법칙의 유용성</vt:lpstr>
      <vt:lpstr>헤스 법칙의 유용성</vt:lpstr>
      <vt:lpstr>슬라이드 15</vt:lpstr>
      <vt:lpstr>가나다라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한범준</dc:creator>
  <cp:lastModifiedBy>BJ</cp:lastModifiedBy>
  <cp:revision>518</cp:revision>
  <cp:lastPrinted>2013-03-07T00:26:02Z</cp:lastPrinted>
  <dcterms:created xsi:type="dcterms:W3CDTF">2013-03-05T02:18:42Z</dcterms:created>
  <dcterms:modified xsi:type="dcterms:W3CDTF">2018-02-09T03:52:48Z</dcterms:modified>
</cp:coreProperties>
</file>